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6" r:id="rId5"/>
    <p:sldId id="257" r:id="rId6"/>
    <p:sldId id="258" r:id="rId7"/>
    <p:sldId id="259" r:id="rId8"/>
    <p:sldId id="263" r:id="rId9"/>
    <p:sldId id="266" r:id="rId10"/>
    <p:sldId id="264" r:id="rId11"/>
    <p:sldId id="265" r:id="rId12"/>
    <p:sldId id="262"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F94647D3-05B2-48D1-8E9A-D4F303DF988F}">
          <p14:sldIdLst>
            <p14:sldId id="256"/>
            <p14:sldId id="257"/>
            <p14:sldId id="258"/>
            <p14:sldId id="259"/>
            <p14:sldId id="263"/>
            <p14:sldId id="266"/>
            <p14:sldId id="264"/>
            <p14:sldId id="265"/>
            <p14:sldId id="26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532" autoAdjust="0"/>
  </p:normalViewPr>
  <p:slideViewPr>
    <p:cSldViewPr snapToGrid="0">
      <p:cViewPr varScale="1">
        <p:scale>
          <a:sx n="124" d="100"/>
          <a:sy n="124" d="100"/>
        </p:scale>
        <p:origin x="1620" y="108"/>
      </p:cViewPr>
      <p:guideLst/>
    </p:cSldViewPr>
  </p:slideViewPr>
  <p:notesTextViewPr>
    <p:cViewPr>
      <p:scale>
        <a:sx n="1" d="1"/>
        <a:sy n="1" d="1"/>
      </p:scale>
      <p:origin x="0" y="0"/>
    </p:cViewPr>
  </p:notesTextViewPr>
  <p:notesViewPr>
    <p:cSldViewPr snapToGrid="0" showGuides="1">
      <p:cViewPr varScale="1">
        <p:scale>
          <a:sx n="82" d="100"/>
          <a:sy n="82" d="100"/>
        </p:scale>
        <p:origin x="377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80374E-2A31-455B-8EB7-C1292AF1C40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B43DAE0-33DC-46EF-BC56-B3B9CD4F2240}">
      <dgm:prSet/>
      <dgm:spPr/>
      <dgm:t>
        <a:bodyPr/>
        <a:lstStyle/>
        <a:p>
          <a:r>
            <a:rPr lang="sv-SE" noProof="0" dirty="0"/>
            <a:t>Taxor och avgifter inom socialnämndens verksamhetsområden revideras årligen. </a:t>
          </a:r>
        </a:p>
      </dgm:t>
    </dgm:pt>
    <dgm:pt modelId="{02C3D5CB-306D-46D6-A4D8-9BF881DA414E}" type="parTrans" cxnId="{AECC9E4B-B662-414C-84C8-026FDC63573E}">
      <dgm:prSet/>
      <dgm:spPr/>
      <dgm:t>
        <a:bodyPr/>
        <a:lstStyle/>
        <a:p>
          <a:endParaRPr lang="en-US"/>
        </a:p>
      </dgm:t>
    </dgm:pt>
    <dgm:pt modelId="{C3CF4DEC-9C72-476C-A560-C8391A94D660}" type="sibTrans" cxnId="{AECC9E4B-B662-414C-84C8-026FDC63573E}">
      <dgm:prSet/>
      <dgm:spPr/>
      <dgm:t>
        <a:bodyPr/>
        <a:lstStyle/>
        <a:p>
          <a:endParaRPr lang="en-US"/>
        </a:p>
      </dgm:t>
    </dgm:pt>
    <dgm:pt modelId="{A2950F68-AB06-4751-9F07-9EDD42A2D7A9}">
      <dgm:prSet/>
      <dgm:spPr/>
      <dgm:t>
        <a:bodyPr/>
        <a:lstStyle/>
        <a:p>
          <a:r>
            <a:rPr lang="sv-SE" noProof="0" dirty="0"/>
            <a:t>En del av ändringen utgörs av regeringens beslut om det kommande årets prisbasbelopp, vilket fastställs under senhösten. </a:t>
          </a:r>
        </a:p>
      </dgm:t>
    </dgm:pt>
    <dgm:pt modelId="{32681162-4617-46F2-A77A-C85541E4C278}" type="parTrans" cxnId="{CDAFF407-2E7C-40BD-AE30-9FD6229FEB6D}">
      <dgm:prSet/>
      <dgm:spPr/>
      <dgm:t>
        <a:bodyPr/>
        <a:lstStyle/>
        <a:p>
          <a:endParaRPr lang="en-US"/>
        </a:p>
      </dgm:t>
    </dgm:pt>
    <dgm:pt modelId="{B7226CB1-0FF5-4617-9CC7-4FB293E7FCFC}" type="sibTrans" cxnId="{CDAFF407-2E7C-40BD-AE30-9FD6229FEB6D}">
      <dgm:prSet/>
      <dgm:spPr/>
      <dgm:t>
        <a:bodyPr/>
        <a:lstStyle/>
        <a:p>
          <a:endParaRPr lang="en-US"/>
        </a:p>
      </dgm:t>
    </dgm:pt>
    <dgm:pt modelId="{F86E388E-C53A-4907-A549-F1D34D7C1DA0}">
      <dgm:prSet/>
      <dgm:spPr/>
      <dgm:t>
        <a:bodyPr/>
        <a:lstStyle/>
        <a:p>
          <a:r>
            <a:rPr lang="sv-SE" noProof="0" dirty="0"/>
            <a:t>Den andra delen omfattas av </a:t>
          </a:r>
          <a:r>
            <a:rPr lang="sv-SE" noProof="0"/>
            <a:t>kommunens kostnad för </a:t>
          </a:r>
          <a:r>
            <a:rPr lang="sv-SE" noProof="0" dirty="0"/>
            <a:t>insatsen. </a:t>
          </a:r>
        </a:p>
      </dgm:t>
    </dgm:pt>
    <dgm:pt modelId="{0BB8CBC4-B6E9-45D5-8B68-56A4F654A5EE}" type="parTrans" cxnId="{9EBA79DA-863E-4C9F-9EEE-E120323FE278}">
      <dgm:prSet/>
      <dgm:spPr/>
      <dgm:t>
        <a:bodyPr/>
        <a:lstStyle/>
        <a:p>
          <a:endParaRPr lang="en-US"/>
        </a:p>
      </dgm:t>
    </dgm:pt>
    <dgm:pt modelId="{8C7081C0-7CDE-4903-9606-4B48A9F7BBE3}" type="sibTrans" cxnId="{9EBA79DA-863E-4C9F-9EEE-E120323FE278}">
      <dgm:prSet/>
      <dgm:spPr/>
      <dgm:t>
        <a:bodyPr/>
        <a:lstStyle/>
        <a:p>
          <a:endParaRPr lang="en-US"/>
        </a:p>
      </dgm:t>
    </dgm:pt>
    <dgm:pt modelId="{A1AE0244-0EDF-4978-83B6-37F9536AF748}" type="pres">
      <dgm:prSet presAssocID="{4C80374E-2A31-455B-8EB7-C1292AF1C404}" presName="root" presStyleCnt="0">
        <dgm:presLayoutVars>
          <dgm:dir/>
          <dgm:resizeHandles val="exact"/>
        </dgm:presLayoutVars>
      </dgm:prSet>
      <dgm:spPr/>
    </dgm:pt>
    <dgm:pt modelId="{A3218FBA-3E5B-4E7E-A5C0-EBCCEF193DFB}" type="pres">
      <dgm:prSet presAssocID="{8B43DAE0-33DC-46EF-BC56-B3B9CD4F2240}" presName="compNode" presStyleCnt="0"/>
      <dgm:spPr/>
    </dgm:pt>
    <dgm:pt modelId="{163A1253-6764-47C5-85C5-D319D85D0A9A}" type="pres">
      <dgm:prSet presAssocID="{8B43DAE0-33DC-46EF-BC56-B3B9CD4F2240}" presName="bgRect" presStyleLbl="bgShp" presStyleIdx="0" presStyleCnt="3"/>
      <dgm:spPr/>
    </dgm:pt>
    <dgm:pt modelId="{7FBCB555-9893-4686-BE63-C1A29651651D}" type="pres">
      <dgm:prSet presAssocID="{8B43DAE0-33DC-46EF-BC56-B3B9CD4F224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gar"/>
        </a:ext>
      </dgm:extLst>
    </dgm:pt>
    <dgm:pt modelId="{9828AB84-4E53-4942-855C-E41E49BAF970}" type="pres">
      <dgm:prSet presAssocID="{8B43DAE0-33DC-46EF-BC56-B3B9CD4F2240}" presName="spaceRect" presStyleCnt="0"/>
      <dgm:spPr/>
    </dgm:pt>
    <dgm:pt modelId="{A6755051-9E5A-4CE1-8D6B-722CC910B2D1}" type="pres">
      <dgm:prSet presAssocID="{8B43DAE0-33DC-46EF-BC56-B3B9CD4F2240}" presName="parTx" presStyleLbl="revTx" presStyleIdx="0" presStyleCnt="3">
        <dgm:presLayoutVars>
          <dgm:chMax val="0"/>
          <dgm:chPref val="0"/>
        </dgm:presLayoutVars>
      </dgm:prSet>
      <dgm:spPr/>
    </dgm:pt>
    <dgm:pt modelId="{3AC136C9-A059-43B6-BF12-F11343D4E667}" type="pres">
      <dgm:prSet presAssocID="{C3CF4DEC-9C72-476C-A560-C8391A94D660}" presName="sibTrans" presStyleCnt="0"/>
      <dgm:spPr/>
    </dgm:pt>
    <dgm:pt modelId="{DB5BF6D6-8D94-418D-9C92-343DDDD40B5E}" type="pres">
      <dgm:prSet presAssocID="{A2950F68-AB06-4751-9F07-9EDD42A2D7A9}" presName="compNode" presStyleCnt="0"/>
      <dgm:spPr/>
    </dgm:pt>
    <dgm:pt modelId="{6715E5EB-DE9B-4D15-A827-0F9D785122A7}" type="pres">
      <dgm:prSet presAssocID="{A2950F68-AB06-4751-9F07-9EDD42A2D7A9}" presName="bgRect" presStyleLbl="bgShp" presStyleIdx="1" presStyleCnt="3"/>
      <dgm:spPr/>
    </dgm:pt>
    <dgm:pt modelId="{7131A5ED-D329-4043-BFCD-174A7299244D}" type="pres">
      <dgm:prSet presAssocID="{A2950F68-AB06-4751-9F07-9EDD42A2D7A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2C189D76-CA3D-4415-B9BE-92F9646E805E}" type="pres">
      <dgm:prSet presAssocID="{A2950F68-AB06-4751-9F07-9EDD42A2D7A9}" presName="spaceRect" presStyleCnt="0"/>
      <dgm:spPr/>
    </dgm:pt>
    <dgm:pt modelId="{534782C8-89FC-4E5D-A589-32736333F50E}" type="pres">
      <dgm:prSet presAssocID="{A2950F68-AB06-4751-9F07-9EDD42A2D7A9}" presName="parTx" presStyleLbl="revTx" presStyleIdx="1" presStyleCnt="3">
        <dgm:presLayoutVars>
          <dgm:chMax val="0"/>
          <dgm:chPref val="0"/>
        </dgm:presLayoutVars>
      </dgm:prSet>
      <dgm:spPr/>
    </dgm:pt>
    <dgm:pt modelId="{8C7F801E-1CA1-4C65-96D9-202F124476DD}" type="pres">
      <dgm:prSet presAssocID="{B7226CB1-0FF5-4617-9CC7-4FB293E7FCFC}" presName="sibTrans" presStyleCnt="0"/>
      <dgm:spPr/>
    </dgm:pt>
    <dgm:pt modelId="{3A443FB8-0488-4734-A036-890DA011C8B4}" type="pres">
      <dgm:prSet presAssocID="{F86E388E-C53A-4907-A549-F1D34D7C1DA0}" presName="compNode" presStyleCnt="0"/>
      <dgm:spPr/>
    </dgm:pt>
    <dgm:pt modelId="{E8F33B33-7AA9-445F-B9DA-29FC89E56F5C}" type="pres">
      <dgm:prSet presAssocID="{F86E388E-C53A-4907-A549-F1D34D7C1DA0}" presName="bgRect" presStyleLbl="bgShp" presStyleIdx="2" presStyleCnt="3"/>
      <dgm:spPr/>
    </dgm:pt>
    <dgm:pt modelId="{9B5EA91A-D08B-47BF-AA82-F6A48AD8AD43}" type="pres">
      <dgm:prSet presAssocID="{F86E388E-C53A-4907-A549-F1D34D7C1D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tor"/>
        </a:ext>
      </dgm:extLst>
    </dgm:pt>
    <dgm:pt modelId="{A69367CC-E3AE-4A08-B130-3E413CD06000}" type="pres">
      <dgm:prSet presAssocID="{F86E388E-C53A-4907-A549-F1D34D7C1DA0}" presName="spaceRect" presStyleCnt="0"/>
      <dgm:spPr/>
    </dgm:pt>
    <dgm:pt modelId="{AFC65113-27DE-456F-9DFA-6769359B1F1B}" type="pres">
      <dgm:prSet presAssocID="{F86E388E-C53A-4907-A549-F1D34D7C1DA0}" presName="parTx" presStyleLbl="revTx" presStyleIdx="2" presStyleCnt="3">
        <dgm:presLayoutVars>
          <dgm:chMax val="0"/>
          <dgm:chPref val="0"/>
        </dgm:presLayoutVars>
      </dgm:prSet>
      <dgm:spPr/>
    </dgm:pt>
  </dgm:ptLst>
  <dgm:cxnLst>
    <dgm:cxn modelId="{69806E04-775A-482F-AA9F-24B77CAF4BA4}" type="presOf" srcId="{4C80374E-2A31-455B-8EB7-C1292AF1C404}" destId="{A1AE0244-0EDF-4978-83B6-37F9536AF748}" srcOrd="0" destOrd="0" presId="urn:microsoft.com/office/officeart/2018/2/layout/IconVerticalSolidList"/>
    <dgm:cxn modelId="{CDAFF407-2E7C-40BD-AE30-9FD6229FEB6D}" srcId="{4C80374E-2A31-455B-8EB7-C1292AF1C404}" destId="{A2950F68-AB06-4751-9F07-9EDD42A2D7A9}" srcOrd="1" destOrd="0" parTransId="{32681162-4617-46F2-A77A-C85541E4C278}" sibTransId="{B7226CB1-0FF5-4617-9CC7-4FB293E7FCFC}"/>
    <dgm:cxn modelId="{8B3AF008-72D2-48AA-81F8-02327C8369E1}" type="presOf" srcId="{8B43DAE0-33DC-46EF-BC56-B3B9CD4F2240}" destId="{A6755051-9E5A-4CE1-8D6B-722CC910B2D1}" srcOrd="0" destOrd="0" presId="urn:microsoft.com/office/officeart/2018/2/layout/IconVerticalSolidList"/>
    <dgm:cxn modelId="{AECC9E4B-B662-414C-84C8-026FDC63573E}" srcId="{4C80374E-2A31-455B-8EB7-C1292AF1C404}" destId="{8B43DAE0-33DC-46EF-BC56-B3B9CD4F2240}" srcOrd="0" destOrd="0" parTransId="{02C3D5CB-306D-46D6-A4D8-9BF881DA414E}" sibTransId="{C3CF4DEC-9C72-476C-A560-C8391A94D660}"/>
    <dgm:cxn modelId="{9C29586F-3966-40BA-8F43-1C203A7AC3EC}" type="presOf" srcId="{A2950F68-AB06-4751-9F07-9EDD42A2D7A9}" destId="{534782C8-89FC-4E5D-A589-32736333F50E}" srcOrd="0" destOrd="0" presId="urn:microsoft.com/office/officeart/2018/2/layout/IconVerticalSolidList"/>
    <dgm:cxn modelId="{65C6D7C8-B133-4539-814F-DB95C0CA15D1}" type="presOf" srcId="{F86E388E-C53A-4907-A549-F1D34D7C1DA0}" destId="{AFC65113-27DE-456F-9DFA-6769359B1F1B}" srcOrd="0" destOrd="0" presId="urn:microsoft.com/office/officeart/2018/2/layout/IconVerticalSolidList"/>
    <dgm:cxn modelId="{9EBA79DA-863E-4C9F-9EEE-E120323FE278}" srcId="{4C80374E-2A31-455B-8EB7-C1292AF1C404}" destId="{F86E388E-C53A-4907-A549-F1D34D7C1DA0}" srcOrd="2" destOrd="0" parTransId="{0BB8CBC4-B6E9-45D5-8B68-56A4F654A5EE}" sibTransId="{8C7081C0-7CDE-4903-9606-4B48A9F7BBE3}"/>
    <dgm:cxn modelId="{459E70D3-473D-4E83-8FC9-66C2E5EC07BB}" type="presParOf" srcId="{A1AE0244-0EDF-4978-83B6-37F9536AF748}" destId="{A3218FBA-3E5B-4E7E-A5C0-EBCCEF193DFB}" srcOrd="0" destOrd="0" presId="urn:microsoft.com/office/officeart/2018/2/layout/IconVerticalSolidList"/>
    <dgm:cxn modelId="{BA9EFA34-641F-4D58-9D35-2F4127777AE4}" type="presParOf" srcId="{A3218FBA-3E5B-4E7E-A5C0-EBCCEF193DFB}" destId="{163A1253-6764-47C5-85C5-D319D85D0A9A}" srcOrd="0" destOrd="0" presId="urn:microsoft.com/office/officeart/2018/2/layout/IconVerticalSolidList"/>
    <dgm:cxn modelId="{6125A8D9-1EA8-4883-B4F6-341D4B3CBCC3}" type="presParOf" srcId="{A3218FBA-3E5B-4E7E-A5C0-EBCCEF193DFB}" destId="{7FBCB555-9893-4686-BE63-C1A29651651D}" srcOrd="1" destOrd="0" presId="urn:microsoft.com/office/officeart/2018/2/layout/IconVerticalSolidList"/>
    <dgm:cxn modelId="{4A8081E6-EF69-4C4A-B796-F22A4F72C99B}" type="presParOf" srcId="{A3218FBA-3E5B-4E7E-A5C0-EBCCEF193DFB}" destId="{9828AB84-4E53-4942-855C-E41E49BAF970}" srcOrd="2" destOrd="0" presId="urn:microsoft.com/office/officeart/2018/2/layout/IconVerticalSolidList"/>
    <dgm:cxn modelId="{7DD8F447-A6FF-45AC-A94E-4F9263BD0CFD}" type="presParOf" srcId="{A3218FBA-3E5B-4E7E-A5C0-EBCCEF193DFB}" destId="{A6755051-9E5A-4CE1-8D6B-722CC910B2D1}" srcOrd="3" destOrd="0" presId="urn:microsoft.com/office/officeart/2018/2/layout/IconVerticalSolidList"/>
    <dgm:cxn modelId="{212FA323-BE61-4403-AB31-E2CA8A8B17E1}" type="presParOf" srcId="{A1AE0244-0EDF-4978-83B6-37F9536AF748}" destId="{3AC136C9-A059-43B6-BF12-F11343D4E667}" srcOrd="1" destOrd="0" presId="urn:microsoft.com/office/officeart/2018/2/layout/IconVerticalSolidList"/>
    <dgm:cxn modelId="{482B8796-2287-489F-8ED4-D34679CE6FD8}" type="presParOf" srcId="{A1AE0244-0EDF-4978-83B6-37F9536AF748}" destId="{DB5BF6D6-8D94-418D-9C92-343DDDD40B5E}" srcOrd="2" destOrd="0" presId="urn:microsoft.com/office/officeart/2018/2/layout/IconVerticalSolidList"/>
    <dgm:cxn modelId="{CAF7E4B1-C522-4276-9224-8D418B8146BA}" type="presParOf" srcId="{DB5BF6D6-8D94-418D-9C92-343DDDD40B5E}" destId="{6715E5EB-DE9B-4D15-A827-0F9D785122A7}" srcOrd="0" destOrd="0" presId="urn:microsoft.com/office/officeart/2018/2/layout/IconVerticalSolidList"/>
    <dgm:cxn modelId="{DCCF64F8-9521-4200-A240-8B38C73A26DC}" type="presParOf" srcId="{DB5BF6D6-8D94-418D-9C92-343DDDD40B5E}" destId="{7131A5ED-D329-4043-BFCD-174A7299244D}" srcOrd="1" destOrd="0" presId="urn:microsoft.com/office/officeart/2018/2/layout/IconVerticalSolidList"/>
    <dgm:cxn modelId="{2D6CA582-E4B1-4A10-A3D2-718BA26E7677}" type="presParOf" srcId="{DB5BF6D6-8D94-418D-9C92-343DDDD40B5E}" destId="{2C189D76-CA3D-4415-B9BE-92F9646E805E}" srcOrd="2" destOrd="0" presId="urn:microsoft.com/office/officeart/2018/2/layout/IconVerticalSolidList"/>
    <dgm:cxn modelId="{D92C6850-7A1C-4ED2-953A-422FACE30DE5}" type="presParOf" srcId="{DB5BF6D6-8D94-418D-9C92-343DDDD40B5E}" destId="{534782C8-89FC-4E5D-A589-32736333F50E}" srcOrd="3" destOrd="0" presId="urn:microsoft.com/office/officeart/2018/2/layout/IconVerticalSolidList"/>
    <dgm:cxn modelId="{6DDA9C2F-E1FF-4797-8903-CB7DB28C9BEC}" type="presParOf" srcId="{A1AE0244-0EDF-4978-83B6-37F9536AF748}" destId="{8C7F801E-1CA1-4C65-96D9-202F124476DD}" srcOrd="3" destOrd="0" presId="urn:microsoft.com/office/officeart/2018/2/layout/IconVerticalSolidList"/>
    <dgm:cxn modelId="{2AE87CFF-B328-4B2C-9C3D-B8981A504D52}" type="presParOf" srcId="{A1AE0244-0EDF-4978-83B6-37F9536AF748}" destId="{3A443FB8-0488-4734-A036-890DA011C8B4}" srcOrd="4" destOrd="0" presId="urn:microsoft.com/office/officeart/2018/2/layout/IconVerticalSolidList"/>
    <dgm:cxn modelId="{690FCBB9-E763-4CF9-B87C-806C446031D2}" type="presParOf" srcId="{3A443FB8-0488-4734-A036-890DA011C8B4}" destId="{E8F33B33-7AA9-445F-B9DA-29FC89E56F5C}" srcOrd="0" destOrd="0" presId="urn:microsoft.com/office/officeart/2018/2/layout/IconVerticalSolidList"/>
    <dgm:cxn modelId="{BBE7DBF2-22D0-4933-A857-531BE1718877}" type="presParOf" srcId="{3A443FB8-0488-4734-A036-890DA011C8B4}" destId="{9B5EA91A-D08B-47BF-AA82-F6A48AD8AD43}" srcOrd="1" destOrd="0" presId="urn:microsoft.com/office/officeart/2018/2/layout/IconVerticalSolidList"/>
    <dgm:cxn modelId="{66834B18-66C0-4ABD-8A77-77A38D1EC49B}" type="presParOf" srcId="{3A443FB8-0488-4734-A036-890DA011C8B4}" destId="{A69367CC-E3AE-4A08-B130-3E413CD06000}" srcOrd="2" destOrd="0" presId="urn:microsoft.com/office/officeart/2018/2/layout/IconVerticalSolidList"/>
    <dgm:cxn modelId="{7E4ACFD4-4819-437B-AB53-A8AF46DDC434}" type="presParOf" srcId="{3A443FB8-0488-4734-A036-890DA011C8B4}" destId="{AFC65113-27DE-456F-9DFA-6769359B1F1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67BDD5-E021-4FA3-8327-C7FF451A656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27E71B5-C64A-46C6-B764-C37F0A0E5A62}">
      <dgm:prSet/>
      <dgm:spPr/>
      <dgm:t>
        <a:bodyPr/>
        <a:lstStyle/>
        <a:p>
          <a:r>
            <a:rPr lang="sv-SE" noProof="0" dirty="0"/>
            <a:t>I förslaget till taxor och avgifter för socialnämndens verksamheter 2027 föreslås att avgiften för helt matabonnemang, att höjas med 600 kronor per månad till 5850 kronor. Höjningen beror på behovet att uppnå en kostnadsneutralitet. </a:t>
          </a:r>
        </a:p>
      </dgm:t>
    </dgm:pt>
    <dgm:pt modelId="{8017AAEC-C2D8-46C7-B9BB-572D190A90E2}" type="parTrans" cxnId="{F833179D-91B6-44B0-8F2F-0D6C5B4A3F70}">
      <dgm:prSet/>
      <dgm:spPr/>
      <dgm:t>
        <a:bodyPr/>
        <a:lstStyle/>
        <a:p>
          <a:endParaRPr lang="en-US"/>
        </a:p>
      </dgm:t>
    </dgm:pt>
    <dgm:pt modelId="{A3EF0C30-ED76-4782-8623-E80AE98981DB}" type="sibTrans" cxnId="{F833179D-91B6-44B0-8F2F-0D6C5B4A3F70}">
      <dgm:prSet/>
      <dgm:spPr/>
      <dgm:t>
        <a:bodyPr/>
        <a:lstStyle/>
        <a:p>
          <a:endParaRPr lang="en-US"/>
        </a:p>
      </dgm:t>
    </dgm:pt>
    <dgm:pt modelId="{937A93B1-2346-40F5-B9AC-35542AA0B1DB}">
      <dgm:prSet/>
      <dgm:spPr/>
      <dgm:t>
        <a:bodyPr/>
        <a:lstStyle/>
        <a:p>
          <a:r>
            <a:rPr lang="sv-SE" noProof="0" dirty="0"/>
            <a:t>Som en följd av den höjningen höjs även avgiften för kost per dygn för korttidsboende från 170 kronor till 195 kronor vilket beror på att dygnsavgiften utgör 1/30-del av ett helt matabonnemang. </a:t>
          </a:r>
        </a:p>
      </dgm:t>
    </dgm:pt>
    <dgm:pt modelId="{A97FCED9-4E39-44FE-9851-7F26A34A95E8}" type="parTrans" cxnId="{1D8746E4-7B02-479E-A6D8-A97DC4293F4D}">
      <dgm:prSet/>
      <dgm:spPr/>
      <dgm:t>
        <a:bodyPr/>
        <a:lstStyle/>
        <a:p>
          <a:endParaRPr lang="en-US"/>
        </a:p>
      </dgm:t>
    </dgm:pt>
    <dgm:pt modelId="{36C932BA-9555-4222-BA6E-3E64868BF018}" type="sibTrans" cxnId="{1D8746E4-7B02-479E-A6D8-A97DC4293F4D}">
      <dgm:prSet/>
      <dgm:spPr/>
      <dgm:t>
        <a:bodyPr/>
        <a:lstStyle/>
        <a:p>
          <a:endParaRPr lang="en-US"/>
        </a:p>
      </dgm:t>
    </dgm:pt>
    <dgm:pt modelId="{8B3E59EC-D0D9-4B6E-898D-1BD55891DAAD}">
      <dgm:prSet/>
      <dgm:spPr/>
      <dgm:t>
        <a:bodyPr/>
        <a:lstStyle/>
        <a:p>
          <a:r>
            <a:rPr lang="sv-SE" noProof="0" dirty="0"/>
            <a:t>Vidare föreslås maxavgiften för hemsjukvårdsavgift för personer inskrivna i hemsjukvård justeras till 630 kronor. Justeringen beror på en felberäkning i 2026 års taxa där maxavgiften ska spegla kostnaden för tre enstaka hemsjukvårdsbesök.</a:t>
          </a:r>
        </a:p>
      </dgm:t>
    </dgm:pt>
    <dgm:pt modelId="{3E117C17-87E7-4C85-957B-970946E8E7C2}" type="parTrans" cxnId="{F58A99E9-A1BD-4A7B-99D0-F576369ED4F0}">
      <dgm:prSet/>
      <dgm:spPr/>
      <dgm:t>
        <a:bodyPr/>
        <a:lstStyle/>
        <a:p>
          <a:endParaRPr lang="en-US"/>
        </a:p>
      </dgm:t>
    </dgm:pt>
    <dgm:pt modelId="{600C7CB8-A2FC-42E3-A013-47718667985D}" type="sibTrans" cxnId="{F58A99E9-A1BD-4A7B-99D0-F576369ED4F0}">
      <dgm:prSet/>
      <dgm:spPr/>
      <dgm:t>
        <a:bodyPr/>
        <a:lstStyle/>
        <a:p>
          <a:endParaRPr lang="en-US"/>
        </a:p>
      </dgm:t>
    </dgm:pt>
    <dgm:pt modelId="{A44F4F11-9189-40DB-B4E4-ED90E6E392AF}">
      <dgm:prSet/>
      <dgm:spPr/>
      <dgm:t>
        <a:bodyPr/>
        <a:lstStyle/>
        <a:p>
          <a:r>
            <a:rPr lang="sv-SE" noProof="0" dirty="0"/>
            <a:t>En maxavgift har lagts till för förskrivna hjälpmedel, i enlighet med Region Dalarnas hantering.</a:t>
          </a:r>
        </a:p>
      </dgm:t>
    </dgm:pt>
    <dgm:pt modelId="{CD6EDF5F-E404-42AF-9F75-CAF06D6CBAD8}" type="parTrans" cxnId="{F239C8F1-35FA-4053-9BE4-0D023C472F42}">
      <dgm:prSet/>
      <dgm:spPr/>
      <dgm:t>
        <a:bodyPr/>
        <a:lstStyle/>
        <a:p>
          <a:endParaRPr lang="en-US"/>
        </a:p>
      </dgm:t>
    </dgm:pt>
    <dgm:pt modelId="{1771996E-5930-445F-91C0-CB269418A9B1}" type="sibTrans" cxnId="{F239C8F1-35FA-4053-9BE4-0D023C472F42}">
      <dgm:prSet/>
      <dgm:spPr/>
      <dgm:t>
        <a:bodyPr/>
        <a:lstStyle/>
        <a:p>
          <a:endParaRPr lang="en-US"/>
        </a:p>
      </dgm:t>
    </dgm:pt>
    <dgm:pt modelId="{6F797FEE-2562-4487-B39E-1D6A1772CB53}" type="pres">
      <dgm:prSet presAssocID="{CB67BDD5-E021-4FA3-8327-C7FF451A6565}" presName="root" presStyleCnt="0">
        <dgm:presLayoutVars>
          <dgm:dir/>
          <dgm:resizeHandles val="exact"/>
        </dgm:presLayoutVars>
      </dgm:prSet>
      <dgm:spPr/>
    </dgm:pt>
    <dgm:pt modelId="{AA7DB0C4-42BD-4E74-87DC-CB2982B2584A}" type="pres">
      <dgm:prSet presAssocID="{A27E71B5-C64A-46C6-B764-C37F0A0E5A62}" presName="compNode" presStyleCnt="0"/>
      <dgm:spPr/>
    </dgm:pt>
    <dgm:pt modelId="{7A1A7EA1-382F-4B80-B2A3-DFD4279A4E27}" type="pres">
      <dgm:prSet presAssocID="{A27E71B5-C64A-46C6-B764-C37F0A0E5A62}" presName="bgRect" presStyleLbl="bgShp" presStyleIdx="0" presStyleCnt="4"/>
      <dgm:spPr/>
    </dgm:pt>
    <dgm:pt modelId="{2F3E9D09-99EE-4161-908E-6A5EC19FA3E5}" type="pres">
      <dgm:prSet presAssocID="{A27E71B5-C64A-46C6-B764-C37F0A0E5A6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A0CBB52E-A800-4759-B0FB-D409D1B31DCE}" type="pres">
      <dgm:prSet presAssocID="{A27E71B5-C64A-46C6-B764-C37F0A0E5A62}" presName="spaceRect" presStyleCnt="0"/>
      <dgm:spPr/>
    </dgm:pt>
    <dgm:pt modelId="{703EF6A4-44F3-4219-8D00-4DD916AD2571}" type="pres">
      <dgm:prSet presAssocID="{A27E71B5-C64A-46C6-B764-C37F0A0E5A62}" presName="parTx" presStyleLbl="revTx" presStyleIdx="0" presStyleCnt="4">
        <dgm:presLayoutVars>
          <dgm:chMax val="0"/>
          <dgm:chPref val="0"/>
        </dgm:presLayoutVars>
      </dgm:prSet>
      <dgm:spPr/>
    </dgm:pt>
    <dgm:pt modelId="{63DB858F-1CB1-42BB-B642-F09E37EB0774}" type="pres">
      <dgm:prSet presAssocID="{A3EF0C30-ED76-4782-8623-E80AE98981DB}" presName="sibTrans" presStyleCnt="0"/>
      <dgm:spPr/>
    </dgm:pt>
    <dgm:pt modelId="{AE8009CB-AAAF-451A-A0B6-8CE2B4789CE3}" type="pres">
      <dgm:prSet presAssocID="{937A93B1-2346-40F5-B9AC-35542AA0B1DB}" presName="compNode" presStyleCnt="0"/>
      <dgm:spPr/>
    </dgm:pt>
    <dgm:pt modelId="{5899F08E-D358-4744-B81C-EC7F6F7A053F}" type="pres">
      <dgm:prSet presAssocID="{937A93B1-2346-40F5-B9AC-35542AA0B1DB}" presName="bgRect" presStyleLbl="bgShp" presStyleIdx="1" presStyleCnt="4"/>
      <dgm:spPr/>
    </dgm:pt>
    <dgm:pt modelId="{E5623674-4666-43AD-B453-BD17226D290B}" type="pres">
      <dgm:prSet presAssocID="{937A93B1-2346-40F5-B9AC-35542AA0B1D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ndruvor"/>
        </a:ext>
      </dgm:extLst>
    </dgm:pt>
    <dgm:pt modelId="{1192932A-0BD0-4264-8EE6-AE4E330253A5}" type="pres">
      <dgm:prSet presAssocID="{937A93B1-2346-40F5-B9AC-35542AA0B1DB}" presName="spaceRect" presStyleCnt="0"/>
      <dgm:spPr/>
    </dgm:pt>
    <dgm:pt modelId="{5596602B-7902-41A5-A8B8-1A78D3455B10}" type="pres">
      <dgm:prSet presAssocID="{937A93B1-2346-40F5-B9AC-35542AA0B1DB}" presName="parTx" presStyleLbl="revTx" presStyleIdx="1" presStyleCnt="4">
        <dgm:presLayoutVars>
          <dgm:chMax val="0"/>
          <dgm:chPref val="0"/>
        </dgm:presLayoutVars>
      </dgm:prSet>
      <dgm:spPr/>
    </dgm:pt>
    <dgm:pt modelId="{CF8A75DC-0DB5-41CF-B599-49F0C48EBDC2}" type="pres">
      <dgm:prSet presAssocID="{36C932BA-9555-4222-BA6E-3E64868BF018}" presName="sibTrans" presStyleCnt="0"/>
      <dgm:spPr/>
    </dgm:pt>
    <dgm:pt modelId="{529DB58F-FF2A-4B96-84A8-7DB31C895384}" type="pres">
      <dgm:prSet presAssocID="{8B3E59EC-D0D9-4B6E-898D-1BD55891DAAD}" presName="compNode" presStyleCnt="0"/>
      <dgm:spPr/>
    </dgm:pt>
    <dgm:pt modelId="{C2746F54-1B33-4401-84AD-E7393E31470E}" type="pres">
      <dgm:prSet presAssocID="{8B3E59EC-D0D9-4B6E-898D-1BD55891DAAD}" presName="bgRect" presStyleLbl="bgShp" presStyleIdx="2" presStyleCnt="4"/>
      <dgm:spPr/>
    </dgm:pt>
    <dgm:pt modelId="{1E0D94B7-784A-4B9A-9B28-B559E8E5D5B5}" type="pres">
      <dgm:prSet presAssocID="{8B3E59EC-D0D9-4B6E-898D-1BD55891DAA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upp"/>
        </a:ext>
      </dgm:extLst>
    </dgm:pt>
    <dgm:pt modelId="{23592781-61A0-4732-854A-A79E636D3269}" type="pres">
      <dgm:prSet presAssocID="{8B3E59EC-D0D9-4B6E-898D-1BD55891DAAD}" presName="spaceRect" presStyleCnt="0"/>
      <dgm:spPr/>
    </dgm:pt>
    <dgm:pt modelId="{06AAAC2C-D633-431D-AD16-5C7CBB3ECB18}" type="pres">
      <dgm:prSet presAssocID="{8B3E59EC-D0D9-4B6E-898D-1BD55891DAAD}" presName="parTx" presStyleLbl="revTx" presStyleIdx="2" presStyleCnt="4">
        <dgm:presLayoutVars>
          <dgm:chMax val="0"/>
          <dgm:chPref val="0"/>
        </dgm:presLayoutVars>
      </dgm:prSet>
      <dgm:spPr/>
    </dgm:pt>
    <dgm:pt modelId="{CEFCD3D9-78C4-443C-BA4E-5F521F4E0FBE}" type="pres">
      <dgm:prSet presAssocID="{600C7CB8-A2FC-42E3-A013-47718667985D}" presName="sibTrans" presStyleCnt="0"/>
      <dgm:spPr/>
    </dgm:pt>
    <dgm:pt modelId="{5CD0DF04-3554-41E7-9BC1-800CD8EEAB48}" type="pres">
      <dgm:prSet presAssocID="{A44F4F11-9189-40DB-B4E4-ED90E6E392AF}" presName="compNode" presStyleCnt="0"/>
      <dgm:spPr/>
    </dgm:pt>
    <dgm:pt modelId="{DED8F0C6-F333-4E79-AE61-882BBB297038}" type="pres">
      <dgm:prSet presAssocID="{A44F4F11-9189-40DB-B4E4-ED90E6E392AF}" presName="bgRect" presStyleLbl="bgShp" presStyleIdx="3" presStyleCnt="4"/>
      <dgm:spPr/>
    </dgm:pt>
    <dgm:pt modelId="{39E1CC4D-4466-4AD2-AB09-486CAEB87BE0}" type="pres">
      <dgm:prSet presAssocID="{A44F4F11-9189-40DB-B4E4-ED90E6E392A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äkare"/>
        </a:ext>
      </dgm:extLst>
    </dgm:pt>
    <dgm:pt modelId="{6AC18122-FD36-48F8-B9EA-DC9E2469558D}" type="pres">
      <dgm:prSet presAssocID="{A44F4F11-9189-40DB-B4E4-ED90E6E392AF}" presName="spaceRect" presStyleCnt="0"/>
      <dgm:spPr/>
    </dgm:pt>
    <dgm:pt modelId="{0D123AA5-C3D6-4C94-8AC6-27FC4E268948}" type="pres">
      <dgm:prSet presAssocID="{A44F4F11-9189-40DB-B4E4-ED90E6E392AF}" presName="parTx" presStyleLbl="revTx" presStyleIdx="3" presStyleCnt="4">
        <dgm:presLayoutVars>
          <dgm:chMax val="0"/>
          <dgm:chPref val="0"/>
        </dgm:presLayoutVars>
      </dgm:prSet>
      <dgm:spPr/>
    </dgm:pt>
  </dgm:ptLst>
  <dgm:cxnLst>
    <dgm:cxn modelId="{FF2D330D-891F-4A5B-BD68-0D8955688EE0}" type="presOf" srcId="{A44F4F11-9189-40DB-B4E4-ED90E6E392AF}" destId="{0D123AA5-C3D6-4C94-8AC6-27FC4E268948}" srcOrd="0" destOrd="0" presId="urn:microsoft.com/office/officeart/2018/2/layout/IconVerticalSolidList"/>
    <dgm:cxn modelId="{565D9622-D404-44B7-8E6B-5B7FFF1DCBDE}" type="presOf" srcId="{CB67BDD5-E021-4FA3-8327-C7FF451A6565}" destId="{6F797FEE-2562-4487-B39E-1D6A1772CB53}" srcOrd="0" destOrd="0" presId="urn:microsoft.com/office/officeart/2018/2/layout/IconVerticalSolidList"/>
    <dgm:cxn modelId="{8BD14F35-9B1F-4C26-B188-0A59464932B4}" type="presOf" srcId="{937A93B1-2346-40F5-B9AC-35542AA0B1DB}" destId="{5596602B-7902-41A5-A8B8-1A78D3455B10}" srcOrd="0" destOrd="0" presId="urn:microsoft.com/office/officeart/2018/2/layout/IconVerticalSolidList"/>
    <dgm:cxn modelId="{18CF938C-AE9A-4AFE-98B6-47773BDC063A}" type="presOf" srcId="{A27E71B5-C64A-46C6-B764-C37F0A0E5A62}" destId="{703EF6A4-44F3-4219-8D00-4DD916AD2571}" srcOrd="0" destOrd="0" presId="urn:microsoft.com/office/officeart/2018/2/layout/IconVerticalSolidList"/>
    <dgm:cxn modelId="{F833179D-91B6-44B0-8F2F-0D6C5B4A3F70}" srcId="{CB67BDD5-E021-4FA3-8327-C7FF451A6565}" destId="{A27E71B5-C64A-46C6-B764-C37F0A0E5A62}" srcOrd="0" destOrd="0" parTransId="{8017AAEC-C2D8-46C7-B9BB-572D190A90E2}" sibTransId="{A3EF0C30-ED76-4782-8623-E80AE98981DB}"/>
    <dgm:cxn modelId="{1D8746E4-7B02-479E-A6D8-A97DC4293F4D}" srcId="{CB67BDD5-E021-4FA3-8327-C7FF451A6565}" destId="{937A93B1-2346-40F5-B9AC-35542AA0B1DB}" srcOrd="1" destOrd="0" parTransId="{A97FCED9-4E39-44FE-9851-7F26A34A95E8}" sibTransId="{36C932BA-9555-4222-BA6E-3E64868BF018}"/>
    <dgm:cxn modelId="{F58A99E9-A1BD-4A7B-99D0-F576369ED4F0}" srcId="{CB67BDD5-E021-4FA3-8327-C7FF451A6565}" destId="{8B3E59EC-D0D9-4B6E-898D-1BD55891DAAD}" srcOrd="2" destOrd="0" parTransId="{3E117C17-87E7-4C85-957B-970946E8E7C2}" sibTransId="{600C7CB8-A2FC-42E3-A013-47718667985D}"/>
    <dgm:cxn modelId="{4B34C5F0-FF2B-45E6-BDCE-DF40FF1C2BD5}" type="presOf" srcId="{8B3E59EC-D0D9-4B6E-898D-1BD55891DAAD}" destId="{06AAAC2C-D633-431D-AD16-5C7CBB3ECB18}" srcOrd="0" destOrd="0" presId="urn:microsoft.com/office/officeart/2018/2/layout/IconVerticalSolidList"/>
    <dgm:cxn modelId="{F239C8F1-35FA-4053-9BE4-0D023C472F42}" srcId="{CB67BDD5-E021-4FA3-8327-C7FF451A6565}" destId="{A44F4F11-9189-40DB-B4E4-ED90E6E392AF}" srcOrd="3" destOrd="0" parTransId="{CD6EDF5F-E404-42AF-9F75-CAF06D6CBAD8}" sibTransId="{1771996E-5930-445F-91C0-CB269418A9B1}"/>
    <dgm:cxn modelId="{AD51EA05-6641-40C5-BA0D-708DE9D69F22}" type="presParOf" srcId="{6F797FEE-2562-4487-B39E-1D6A1772CB53}" destId="{AA7DB0C4-42BD-4E74-87DC-CB2982B2584A}" srcOrd="0" destOrd="0" presId="urn:microsoft.com/office/officeart/2018/2/layout/IconVerticalSolidList"/>
    <dgm:cxn modelId="{35F18869-A2BA-476F-A6DB-D74C7B943C30}" type="presParOf" srcId="{AA7DB0C4-42BD-4E74-87DC-CB2982B2584A}" destId="{7A1A7EA1-382F-4B80-B2A3-DFD4279A4E27}" srcOrd="0" destOrd="0" presId="urn:microsoft.com/office/officeart/2018/2/layout/IconVerticalSolidList"/>
    <dgm:cxn modelId="{18F8AE68-9140-4546-BC3A-3C739881D68E}" type="presParOf" srcId="{AA7DB0C4-42BD-4E74-87DC-CB2982B2584A}" destId="{2F3E9D09-99EE-4161-908E-6A5EC19FA3E5}" srcOrd="1" destOrd="0" presId="urn:microsoft.com/office/officeart/2018/2/layout/IconVerticalSolidList"/>
    <dgm:cxn modelId="{F5ECADDD-3530-4AD3-B1E1-29A6A7D9ADF1}" type="presParOf" srcId="{AA7DB0C4-42BD-4E74-87DC-CB2982B2584A}" destId="{A0CBB52E-A800-4759-B0FB-D409D1B31DCE}" srcOrd="2" destOrd="0" presId="urn:microsoft.com/office/officeart/2018/2/layout/IconVerticalSolidList"/>
    <dgm:cxn modelId="{F623F6A7-21D3-4E84-84D1-2E3BE8EA2EE5}" type="presParOf" srcId="{AA7DB0C4-42BD-4E74-87DC-CB2982B2584A}" destId="{703EF6A4-44F3-4219-8D00-4DD916AD2571}" srcOrd="3" destOrd="0" presId="urn:microsoft.com/office/officeart/2018/2/layout/IconVerticalSolidList"/>
    <dgm:cxn modelId="{1CED6C7D-4C73-4A0B-961C-2178BD5C48CF}" type="presParOf" srcId="{6F797FEE-2562-4487-B39E-1D6A1772CB53}" destId="{63DB858F-1CB1-42BB-B642-F09E37EB0774}" srcOrd="1" destOrd="0" presId="urn:microsoft.com/office/officeart/2018/2/layout/IconVerticalSolidList"/>
    <dgm:cxn modelId="{95F3B780-6C53-40FB-8E67-17C4D60C2039}" type="presParOf" srcId="{6F797FEE-2562-4487-B39E-1D6A1772CB53}" destId="{AE8009CB-AAAF-451A-A0B6-8CE2B4789CE3}" srcOrd="2" destOrd="0" presId="urn:microsoft.com/office/officeart/2018/2/layout/IconVerticalSolidList"/>
    <dgm:cxn modelId="{433A9F44-FF10-4BE4-A760-B07E73A7C03B}" type="presParOf" srcId="{AE8009CB-AAAF-451A-A0B6-8CE2B4789CE3}" destId="{5899F08E-D358-4744-B81C-EC7F6F7A053F}" srcOrd="0" destOrd="0" presId="urn:microsoft.com/office/officeart/2018/2/layout/IconVerticalSolidList"/>
    <dgm:cxn modelId="{000F5177-9257-4A24-8179-21E5E3821997}" type="presParOf" srcId="{AE8009CB-AAAF-451A-A0B6-8CE2B4789CE3}" destId="{E5623674-4666-43AD-B453-BD17226D290B}" srcOrd="1" destOrd="0" presId="urn:microsoft.com/office/officeart/2018/2/layout/IconVerticalSolidList"/>
    <dgm:cxn modelId="{B9F264A2-EAF0-4D76-ADF9-91F0F01385FA}" type="presParOf" srcId="{AE8009CB-AAAF-451A-A0B6-8CE2B4789CE3}" destId="{1192932A-0BD0-4264-8EE6-AE4E330253A5}" srcOrd="2" destOrd="0" presId="urn:microsoft.com/office/officeart/2018/2/layout/IconVerticalSolidList"/>
    <dgm:cxn modelId="{6AD88816-9F3D-4405-B46C-86924FCC1492}" type="presParOf" srcId="{AE8009CB-AAAF-451A-A0B6-8CE2B4789CE3}" destId="{5596602B-7902-41A5-A8B8-1A78D3455B10}" srcOrd="3" destOrd="0" presId="urn:microsoft.com/office/officeart/2018/2/layout/IconVerticalSolidList"/>
    <dgm:cxn modelId="{FA56CBA6-8934-488F-9510-F523A4902D68}" type="presParOf" srcId="{6F797FEE-2562-4487-B39E-1D6A1772CB53}" destId="{CF8A75DC-0DB5-41CF-B599-49F0C48EBDC2}" srcOrd="3" destOrd="0" presId="urn:microsoft.com/office/officeart/2018/2/layout/IconVerticalSolidList"/>
    <dgm:cxn modelId="{4726C820-072E-4A79-98A2-1BA581C8C84E}" type="presParOf" srcId="{6F797FEE-2562-4487-B39E-1D6A1772CB53}" destId="{529DB58F-FF2A-4B96-84A8-7DB31C895384}" srcOrd="4" destOrd="0" presId="urn:microsoft.com/office/officeart/2018/2/layout/IconVerticalSolidList"/>
    <dgm:cxn modelId="{5DE200B4-252F-401A-97EF-9AAB2A20851A}" type="presParOf" srcId="{529DB58F-FF2A-4B96-84A8-7DB31C895384}" destId="{C2746F54-1B33-4401-84AD-E7393E31470E}" srcOrd="0" destOrd="0" presId="urn:microsoft.com/office/officeart/2018/2/layout/IconVerticalSolidList"/>
    <dgm:cxn modelId="{B6C41D3B-EC24-4EEE-ADCF-D516456B0690}" type="presParOf" srcId="{529DB58F-FF2A-4B96-84A8-7DB31C895384}" destId="{1E0D94B7-784A-4B9A-9B28-B559E8E5D5B5}" srcOrd="1" destOrd="0" presId="urn:microsoft.com/office/officeart/2018/2/layout/IconVerticalSolidList"/>
    <dgm:cxn modelId="{8F05E461-E15C-49C8-9AF8-678375253C58}" type="presParOf" srcId="{529DB58F-FF2A-4B96-84A8-7DB31C895384}" destId="{23592781-61A0-4732-854A-A79E636D3269}" srcOrd="2" destOrd="0" presId="urn:microsoft.com/office/officeart/2018/2/layout/IconVerticalSolidList"/>
    <dgm:cxn modelId="{5F5CA6E4-FB85-48D6-A1AB-F079F19684E5}" type="presParOf" srcId="{529DB58F-FF2A-4B96-84A8-7DB31C895384}" destId="{06AAAC2C-D633-431D-AD16-5C7CBB3ECB18}" srcOrd="3" destOrd="0" presId="urn:microsoft.com/office/officeart/2018/2/layout/IconVerticalSolidList"/>
    <dgm:cxn modelId="{47FC4BB3-7308-40F2-B52B-BA6064FE89F1}" type="presParOf" srcId="{6F797FEE-2562-4487-B39E-1D6A1772CB53}" destId="{CEFCD3D9-78C4-443C-BA4E-5F521F4E0FBE}" srcOrd="5" destOrd="0" presId="urn:microsoft.com/office/officeart/2018/2/layout/IconVerticalSolidList"/>
    <dgm:cxn modelId="{17D99461-025F-444B-A245-AEE56DFCD335}" type="presParOf" srcId="{6F797FEE-2562-4487-B39E-1D6A1772CB53}" destId="{5CD0DF04-3554-41E7-9BC1-800CD8EEAB48}" srcOrd="6" destOrd="0" presId="urn:microsoft.com/office/officeart/2018/2/layout/IconVerticalSolidList"/>
    <dgm:cxn modelId="{35F25B89-13C6-4A56-91F8-6600A95486C6}" type="presParOf" srcId="{5CD0DF04-3554-41E7-9BC1-800CD8EEAB48}" destId="{DED8F0C6-F333-4E79-AE61-882BBB297038}" srcOrd="0" destOrd="0" presId="urn:microsoft.com/office/officeart/2018/2/layout/IconVerticalSolidList"/>
    <dgm:cxn modelId="{BC70D003-DF11-4E12-9969-9F2B2AE53F6E}" type="presParOf" srcId="{5CD0DF04-3554-41E7-9BC1-800CD8EEAB48}" destId="{39E1CC4D-4466-4AD2-AB09-486CAEB87BE0}" srcOrd="1" destOrd="0" presId="urn:microsoft.com/office/officeart/2018/2/layout/IconVerticalSolidList"/>
    <dgm:cxn modelId="{B782721C-4FEC-4724-999F-953E31B6D408}" type="presParOf" srcId="{5CD0DF04-3554-41E7-9BC1-800CD8EEAB48}" destId="{6AC18122-FD36-48F8-B9EA-DC9E2469558D}" srcOrd="2" destOrd="0" presId="urn:microsoft.com/office/officeart/2018/2/layout/IconVerticalSolidList"/>
    <dgm:cxn modelId="{C78E8EFD-6D95-4642-8FE6-6DC35E493964}" type="presParOf" srcId="{5CD0DF04-3554-41E7-9BC1-800CD8EEAB48}" destId="{0D123AA5-C3D6-4C94-8AC6-27FC4E2689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1253-6764-47C5-85C5-D319D85D0A9A}">
      <dsp:nvSpPr>
        <dsp:cNvPr id="0" name=""/>
        <dsp:cNvSpPr/>
      </dsp:nvSpPr>
      <dsp:spPr>
        <a:xfrm>
          <a:off x="0" y="474"/>
          <a:ext cx="10515600" cy="11111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BCB555-9893-4686-BE63-C1A29651651D}">
      <dsp:nvSpPr>
        <dsp:cNvPr id="0" name=""/>
        <dsp:cNvSpPr/>
      </dsp:nvSpPr>
      <dsp:spPr>
        <a:xfrm>
          <a:off x="336120" y="250481"/>
          <a:ext cx="611128" cy="6111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755051-9E5A-4CE1-8D6B-722CC910B2D1}">
      <dsp:nvSpPr>
        <dsp:cNvPr id="0" name=""/>
        <dsp:cNvSpPr/>
      </dsp:nvSpPr>
      <dsp:spPr>
        <a:xfrm>
          <a:off x="1283369" y="474"/>
          <a:ext cx="9232230" cy="1111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596" tIns="117596" rIns="117596" bIns="117596" numCol="1" spcCol="1270" anchor="ctr" anchorCtr="0">
          <a:noAutofit/>
        </a:bodyPr>
        <a:lstStyle/>
        <a:p>
          <a:pPr marL="0" lvl="0" indent="0" algn="l" defTabSz="1111250">
            <a:lnSpc>
              <a:spcPct val="90000"/>
            </a:lnSpc>
            <a:spcBef>
              <a:spcPct val="0"/>
            </a:spcBef>
            <a:spcAft>
              <a:spcPct val="35000"/>
            </a:spcAft>
            <a:buNone/>
          </a:pPr>
          <a:r>
            <a:rPr lang="sv-SE" sz="2500" kern="1200" noProof="0" dirty="0"/>
            <a:t>Taxor och avgifter inom socialnämndens verksamhetsområden revideras årligen. </a:t>
          </a:r>
        </a:p>
      </dsp:txBody>
      <dsp:txXfrm>
        <a:off x="1283369" y="474"/>
        <a:ext cx="9232230" cy="1111142"/>
      </dsp:txXfrm>
    </dsp:sp>
    <dsp:sp modelId="{6715E5EB-DE9B-4D15-A827-0F9D785122A7}">
      <dsp:nvSpPr>
        <dsp:cNvPr id="0" name=""/>
        <dsp:cNvSpPr/>
      </dsp:nvSpPr>
      <dsp:spPr>
        <a:xfrm>
          <a:off x="0" y="1389402"/>
          <a:ext cx="10515600" cy="11111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31A5ED-D329-4043-BFCD-174A7299244D}">
      <dsp:nvSpPr>
        <dsp:cNvPr id="0" name=""/>
        <dsp:cNvSpPr/>
      </dsp:nvSpPr>
      <dsp:spPr>
        <a:xfrm>
          <a:off x="336120" y="1639409"/>
          <a:ext cx="611128" cy="611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4782C8-89FC-4E5D-A589-32736333F50E}">
      <dsp:nvSpPr>
        <dsp:cNvPr id="0" name=""/>
        <dsp:cNvSpPr/>
      </dsp:nvSpPr>
      <dsp:spPr>
        <a:xfrm>
          <a:off x="1283369" y="1389402"/>
          <a:ext cx="9232230" cy="1111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596" tIns="117596" rIns="117596" bIns="117596" numCol="1" spcCol="1270" anchor="ctr" anchorCtr="0">
          <a:noAutofit/>
        </a:bodyPr>
        <a:lstStyle/>
        <a:p>
          <a:pPr marL="0" lvl="0" indent="0" algn="l" defTabSz="1111250">
            <a:lnSpc>
              <a:spcPct val="90000"/>
            </a:lnSpc>
            <a:spcBef>
              <a:spcPct val="0"/>
            </a:spcBef>
            <a:spcAft>
              <a:spcPct val="35000"/>
            </a:spcAft>
            <a:buNone/>
          </a:pPr>
          <a:r>
            <a:rPr lang="sv-SE" sz="2500" kern="1200" noProof="0" dirty="0"/>
            <a:t>En del av ändringen utgörs av regeringens beslut om det kommande årets prisbasbelopp, vilket fastställs under senhösten. </a:t>
          </a:r>
        </a:p>
      </dsp:txBody>
      <dsp:txXfrm>
        <a:off x="1283369" y="1389402"/>
        <a:ext cx="9232230" cy="1111142"/>
      </dsp:txXfrm>
    </dsp:sp>
    <dsp:sp modelId="{E8F33B33-7AA9-445F-B9DA-29FC89E56F5C}">
      <dsp:nvSpPr>
        <dsp:cNvPr id="0" name=""/>
        <dsp:cNvSpPr/>
      </dsp:nvSpPr>
      <dsp:spPr>
        <a:xfrm>
          <a:off x="0" y="2778330"/>
          <a:ext cx="10515600" cy="11111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5EA91A-D08B-47BF-AA82-F6A48AD8AD43}">
      <dsp:nvSpPr>
        <dsp:cNvPr id="0" name=""/>
        <dsp:cNvSpPr/>
      </dsp:nvSpPr>
      <dsp:spPr>
        <a:xfrm>
          <a:off x="336120" y="3028337"/>
          <a:ext cx="611128" cy="61112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C65113-27DE-456F-9DFA-6769359B1F1B}">
      <dsp:nvSpPr>
        <dsp:cNvPr id="0" name=""/>
        <dsp:cNvSpPr/>
      </dsp:nvSpPr>
      <dsp:spPr>
        <a:xfrm>
          <a:off x="1283369" y="2778330"/>
          <a:ext cx="9232230" cy="1111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596" tIns="117596" rIns="117596" bIns="117596" numCol="1" spcCol="1270" anchor="ctr" anchorCtr="0">
          <a:noAutofit/>
        </a:bodyPr>
        <a:lstStyle/>
        <a:p>
          <a:pPr marL="0" lvl="0" indent="0" algn="l" defTabSz="1111250">
            <a:lnSpc>
              <a:spcPct val="90000"/>
            </a:lnSpc>
            <a:spcBef>
              <a:spcPct val="0"/>
            </a:spcBef>
            <a:spcAft>
              <a:spcPct val="35000"/>
            </a:spcAft>
            <a:buNone/>
          </a:pPr>
          <a:r>
            <a:rPr lang="sv-SE" sz="2500" kern="1200" noProof="0" dirty="0"/>
            <a:t>Den andra delen omfattas av </a:t>
          </a:r>
          <a:r>
            <a:rPr lang="sv-SE" sz="2500" kern="1200" noProof="0"/>
            <a:t>kommunens kostnad för </a:t>
          </a:r>
          <a:r>
            <a:rPr lang="sv-SE" sz="2500" kern="1200" noProof="0" dirty="0"/>
            <a:t>insatsen. </a:t>
          </a:r>
        </a:p>
      </dsp:txBody>
      <dsp:txXfrm>
        <a:off x="1283369" y="2778330"/>
        <a:ext cx="9232230" cy="11111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A7EA1-382F-4B80-B2A3-DFD4279A4E27}">
      <dsp:nvSpPr>
        <dsp:cNvPr id="0" name=""/>
        <dsp:cNvSpPr/>
      </dsp:nvSpPr>
      <dsp:spPr>
        <a:xfrm>
          <a:off x="0" y="1614"/>
          <a:ext cx="10515600" cy="8182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3E9D09-99EE-4161-908E-6A5EC19FA3E5}">
      <dsp:nvSpPr>
        <dsp:cNvPr id="0" name=""/>
        <dsp:cNvSpPr/>
      </dsp:nvSpPr>
      <dsp:spPr>
        <a:xfrm>
          <a:off x="247522" y="185722"/>
          <a:ext cx="450041" cy="450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3EF6A4-44F3-4219-8D00-4DD916AD2571}">
      <dsp:nvSpPr>
        <dsp:cNvPr id="0" name=""/>
        <dsp:cNvSpPr/>
      </dsp:nvSpPr>
      <dsp:spPr>
        <a:xfrm>
          <a:off x="945086" y="1614"/>
          <a:ext cx="9570513" cy="81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99" tIns="86599" rIns="86599" bIns="86599" numCol="1" spcCol="1270" anchor="ctr" anchorCtr="0">
          <a:noAutofit/>
        </a:bodyPr>
        <a:lstStyle/>
        <a:p>
          <a:pPr marL="0" lvl="0" indent="0" algn="l" defTabSz="666750">
            <a:lnSpc>
              <a:spcPct val="90000"/>
            </a:lnSpc>
            <a:spcBef>
              <a:spcPct val="0"/>
            </a:spcBef>
            <a:spcAft>
              <a:spcPct val="35000"/>
            </a:spcAft>
            <a:buNone/>
          </a:pPr>
          <a:r>
            <a:rPr lang="sv-SE" sz="1500" kern="1200" noProof="0" dirty="0"/>
            <a:t>I förslaget till taxor och avgifter för socialnämndens verksamheter 2027 föreslås att avgiften för helt matabonnemang, att höjas med 600 kronor per månad till 5850 kronor. Höjningen beror på behovet att uppnå en kostnadsneutralitet. </a:t>
          </a:r>
        </a:p>
      </dsp:txBody>
      <dsp:txXfrm>
        <a:off x="945086" y="1614"/>
        <a:ext cx="9570513" cy="818256"/>
      </dsp:txXfrm>
    </dsp:sp>
    <dsp:sp modelId="{5899F08E-D358-4744-B81C-EC7F6F7A053F}">
      <dsp:nvSpPr>
        <dsp:cNvPr id="0" name=""/>
        <dsp:cNvSpPr/>
      </dsp:nvSpPr>
      <dsp:spPr>
        <a:xfrm>
          <a:off x="0" y="1024435"/>
          <a:ext cx="10515600" cy="8182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623674-4666-43AD-B453-BD17226D290B}">
      <dsp:nvSpPr>
        <dsp:cNvPr id="0" name=""/>
        <dsp:cNvSpPr/>
      </dsp:nvSpPr>
      <dsp:spPr>
        <a:xfrm>
          <a:off x="247522" y="1208543"/>
          <a:ext cx="450041" cy="450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96602B-7902-41A5-A8B8-1A78D3455B10}">
      <dsp:nvSpPr>
        <dsp:cNvPr id="0" name=""/>
        <dsp:cNvSpPr/>
      </dsp:nvSpPr>
      <dsp:spPr>
        <a:xfrm>
          <a:off x="945086" y="1024435"/>
          <a:ext cx="9570513" cy="81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99" tIns="86599" rIns="86599" bIns="86599" numCol="1" spcCol="1270" anchor="ctr" anchorCtr="0">
          <a:noAutofit/>
        </a:bodyPr>
        <a:lstStyle/>
        <a:p>
          <a:pPr marL="0" lvl="0" indent="0" algn="l" defTabSz="666750">
            <a:lnSpc>
              <a:spcPct val="90000"/>
            </a:lnSpc>
            <a:spcBef>
              <a:spcPct val="0"/>
            </a:spcBef>
            <a:spcAft>
              <a:spcPct val="35000"/>
            </a:spcAft>
            <a:buNone/>
          </a:pPr>
          <a:r>
            <a:rPr lang="sv-SE" sz="1500" kern="1200" noProof="0" dirty="0"/>
            <a:t>Som en följd av den höjningen höjs även avgiften för kost per dygn för korttidsboende från 170 kronor till 195 kronor vilket beror på att dygnsavgiften utgör 1/30-del av ett helt matabonnemang. </a:t>
          </a:r>
        </a:p>
      </dsp:txBody>
      <dsp:txXfrm>
        <a:off x="945086" y="1024435"/>
        <a:ext cx="9570513" cy="818256"/>
      </dsp:txXfrm>
    </dsp:sp>
    <dsp:sp modelId="{C2746F54-1B33-4401-84AD-E7393E31470E}">
      <dsp:nvSpPr>
        <dsp:cNvPr id="0" name=""/>
        <dsp:cNvSpPr/>
      </dsp:nvSpPr>
      <dsp:spPr>
        <a:xfrm>
          <a:off x="0" y="2047256"/>
          <a:ext cx="10515600" cy="8182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0D94B7-784A-4B9A-9B28-B559E8E5D5B5}">
      <dsp:nvSpPr>
        <dsp:cNvPr id="0" name=""/>
        <dsp:cNvSpPr/>
      </dsp:nvSpPr>
      <dsp:spPr>
        <a:xfrm>
          <a:off x="247522" y="2231363"/>
          <a:ext cx="450041" cy="450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AAAC2C-D633-431D-AD16-5C7CBB3ECB18}">
      <dsp:nvSpPr>
        <dsp:cNvPr id="0" name=""/>
        <dsp:cNvSpPr/>
      </dsp:nvSpPr>
      <dsp:spPr>
        <a:xfrm>
          <a:off x="945086" y="2047256"/>
          <a:ext cx="9570513" cy="81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99" tIns="86599" rIns="86599" bIns="86599" numCol="1" spcCol="1270" anchor="ctr" anchorCtr="0">
          <a:noAutofit/>
        </a:bodyPr>
        <a:lstStyle/>
        <a:p>
          <a:pPr marL="0" lvl="0" indent="0" algn="l" defTabSz="666750">
            <a:lnSpc>
              <a:spcPct val="90000"/>
            </a:lnSpc>
            <a:spcBef>
              <a:spcPct val="0"/>
            </a:spcBef>
            <a:spcAft>
              <a:spcPct val="35000"/>
            </a:spcAft>
            <a:buNone/>
          </a:pPr>
          <a:r>
            <a:rPr lang="sv-SE" sz="1500" kern="1200" noProof="0" dirty="0"/>
            <a:t>Vidare föreslås maxavgiften för hemsjukvårdsavgift för personer inskrivna i hemsjukvård justeras till 630 kronor. Justeringen beror på en felberäkning i 2026 års taxa där maxavgiften ska spegla kostnaden för tre enstaka hemsjukvårdsbesök.</a:t>
          </a:r>
        </a:p>
      </dsp:txBody>
      <dsp:txXfrm>
        <a:off x="945086" y="2047256"/>
        <a:ext cx="9570513" cy="818256"/>
      </dsp:txXfrm>
    </dsp:sp>
    <dsp:sp modelId="{DED8F0C6-F333-4E79-AE61-882BBB297038}">
      <dsp:nvSpPr>
        <dsp:cNvPr id="0" name=""/>
        <dsp:cNvSpPr/>
      </dsp:nvSpPr>
      <dsp:spPr>
        <a:xfrm>
          <a:off x="0" y="3070076"/>
          <a:ext cx="10515600" cy="8182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E1CC4D-4466-4AD2-AB09-486CAEB87BE0}">
      <dsp:nvSpPr>
        <dsp:cNvPr id="0" name=""/>
        <dsp:cNvSpPr/>
      </dsp:nvSpPr>
      <dsp:spPr>
        <a:xfrm>
          <a:off x="247522" y="3254184"/>
          <a:ext cx="450041" cy="4500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123AA5-C3D6-4C94-8AC6-27FC4E268948}">
      <dsp:nvSpPr>
        <dsp:cNvPr id="0" name=""/>
        <dsp:cNvSpPr/>
      </dsp:nvSpPr>
      <dsp:spPr>
        <a:xfrm>
          <a:off x="945086" y="3070076"/>
          <a:ext cx="9570513" cy="81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99" tIns="86599" rIns="86599" bIns="86599" numCol="1" spcCol="1270" anchor="ctr" anchorCtr="0">
          <a:noAutofit/>
        </a:bodyPr>
        <a:lstStyle/>
        <a:p>
          <a:pPr marL="0" lvl="0" indent="0" algn="l" defTabSz="666750">
            <a:lnSpc>
              <a:spcPct val="90000"/>
            </a:lnSpc>
            <a:spcBef>
              <a:spcPct val="0"/>
            </a:spcBef>
            <a:spcAft>
              <a:spcPct val="35000"/>
            </a:spcAft>
            <a:buNone/>
          </a:pPr>
          <a:r>
            <a:rPr lang="sv-SE" sz="1500" kern="1200" noProof="0" dirty="0"/>
            <a:t>En maxavgift har lagts till för förskrivna hjälpmedel, i enlighet med Region Dalarnas hantering.</a:t>
          </a:r>
        </a:p>
      </dsp:txBody>
      <dsp:txXfrm>
        <a:off x="945086" y="3070076"/>
        <a:ext cx="9570513" cy="81825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F0717809-E79A-B66B-5DDA-FC9F8FE3B9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CB1BF6BE-85F2-0D80-9968-F01C2C8F21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CEFAF2-EED3-4E92-A02D-5FD9BA4F3D93}" type="datetimeFigureOut">
              <a:rPr lang="sv-SE" smtClean="0"/>
              <a:t>2026-06-11</a:t>
            </a:fld>
            <a:endParaRPr lang="sv-SE"/>
          </a:p>
        </p:txBody>
      </p:sp>
      <p:sp>
        <p:nvSpPr>
          <p:cNvPr id="4" name="Platshållare för sidfot 3">
            <a:extLst>
              <a:ext uri="{FF2B5EF4-FFF2-40B4-BE49-F238E27FC236}">
                <a16:creationId xmlns:a16="http://schemas.microsoft.com/office/drawing/2014/main" id="{253F4AF1-E0FE-E558-4995-DC793CAEAAA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1BBE2D31-819E-A6B0-1316-0DDF166456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11F36A-D810-4FCD-9B73-C6A66BD10C65}" type="slidenum">
              <a:rPr lang="sv-SE" smtClean="0"/>
              <a:t>‹#›</a:t>
            </a:fld>
            <a:endParaRPr lang="sv-SE"/>
          </a:p>
        </p:txBody>
      </p:sp>
    </p:spTree>
    <p:extLst>
      <p:ext uri="{BB962C8B-B14F-4D97-AF65-F5344CB8AC3E}">
        <p14:creationId xmlns:p14="http://schemas.microsoft.com/office/powerpoint/2010/main" val="77480121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AAE44-24FA-4C23-9533-CA2219253511}" type="datetimeFigureOut">
              <a:rPr lang="sv-SE" smtClean="0"/>
              <a:t>2026-06-11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AD1FB-BC91-48DD-A8EA-38609EFAF301}" type="slidenum">
              <a:rPr lang="sv-SE" smtClean="0"/>
              <a:t>‹#›</a:t>
            </a:fld>
            <a:endParaRPr lang="sv-SE"/>
          </a:p>
        </p:txBody>
      </p:sp>
    </p:spTree>
    <p:extLst>
      <p:ext uri="{BB962C8B-B14F-4D97-AF65-F5344CB8AC3E}">
        <p14:creationId xmlns:p14="http://schemas.microsoft.com/office/powerpoint/2010/main" val="2308222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58AD1FB-BC91-48DD-A8EA-38609EFAF301}" type="slidenum">
              <a:rPr lang="sv-SE" smtClean="0"/>
              <a:t>1</a:t>
            </a:fld>
            <a:endParaRPr lang="sv-SE" dirty="0"/>
          </a:p>
        </p:txBody>
      </p:sp>
    </p:spTree>
    <p:extLst>
      <p:ext uri="{BB962C8B-B14F-4D97-AF65-F5344CB8AC3E}">
        <p14:creationId xmlns:p14="http://schemas.microsoft.com/office/powerpoint/2010/main" val="1648659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58AD1FB-BC91-48DD-A8EA-38609EFAF301}" type="slidenum">
              <a:rPr lang="sv-SE" smtClean="0"/>
              <a:t>2</a:t>
            </a:fld>
            <a:endParaRPr lang="sv-SE"/>
          </a:p>
        </p:txBody>
      </p:sp>
    </p:spTree>
    <p:extLst>
      <p:ext uri="{BB962C8B-B14F-4D97-AF65-F5344CB8AC3E}">
        <p14:creationId xmlns:p14="http://schemas.microsoft.com/office/powerpoint/2010/main" val="2313804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58AD1FB-BC91-48DD-A8EA-38609EFAF301}" type="slidenum">
              <a:rPr lang="sv-SE" smtClean="0"/>
              <a:t>3</a:t>
            </a:fld>
            <a:endParaRPr lang="sv-SE"/>
          </a:p>
        </p:txBody>
      </p:sp>
    </p:spTree>
    <p:extLst>
      <p:ext uri="{BB962C8B-B14F-4D97-AF65-F5344CB8AC3E}">
        <p14:creationId xmlns:p14="http://schemas.microsoft.com/office/powerpoint/2010/main" val="3922076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58AD1FB-BC91-48DD-A8EA-38609EFAF301}" type="slidenum">
              <a:rPr lang="sv-SE" smtClean="0"/>
              <a:t>6</a:t>
            </a:fld>
            <a:endParaRPr lang="sv-SE"/>
          </a:p>
        </p:txBody>
      </p:sp>
    </p:spTree>
    <p:extLst>
      <p:ext uri="{BB962C8B-B14F-4D97-AF65-F5344CB8AC3E}">
        <p14:creationId xmlns:p14="http://schemas.microsoft.com/office/powerpoint/2010/main" val="1553832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58AD1FB-BC91-48DD-A8EA-38609EFAF301}" type="slidenum">
              <a:rPr lang="sv-SE" smtClean="0"/>
              <a:t>8</a:t>
            </a:fld>
            <a:endParaRPr lang="sv-SE"/>
          </a:p>
        </p:txBody>
      </p:sp>
    </p:spTree>
    <p:extLst>
      <p:ext uri="{BB962C8B-B14F-4D97-AF65-F5344CB8AC3E}">
        <p14:creationId xmlns:p14="http://schemas.microsoft.com/office/powerpoint/2010/main" val="3501121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rgbClr val="B71828"/>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4F034860-27A3-4E52-AFC2-F3026E99AD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2874" y="325861"/>
            <a:ext cx="9448801" cy="6532139"/>
          </a:xfrm>
          <a:prstGeom prst="rect">
            <a:avLst/>
          </a:prstGeom>
        </p:spPr>
      </p:pic>
      <p:sp>
        <p:nvSpPr>
          <p:cNvPr id="2" name="Rubrik 1">
            <a:extLst>
              <a:ext uri="{FF2B5EF4-FFF2-40B4-BE49-F238E27FC236}">
                <a16:creationId xmlns:a16="http://schemas.microsoft.com/office/drawing/2014/main" id="{AAF9228C-046D-40EC-9E6D-E6846EF5C109}"/>
              </a:ext>
            </a:extLst>
          </p:cNvPr>
          <p:cNvSpPr>
            <a:spLocks noGrp="1"/>
          </p:cNvSpPr>
          <p:nvPr>
            <p:ph type="ctrTitle"/>
          </p:nvPr>
        </p:nvSpPr>
        <p:spPr>
          <a:xfrm>
            <a:off x="1524000" y="1122363"/>
            <a:ext cx="9144000" cy="2387600"/>
          </a:xfrm>
        </p:spPr>
        <p:txBody>
          <a:bodyPr anchor="b"/>
          <a:lstStyle>
            <a:lvl1pPr algn="ctr">
              <a:defRPr sz="6000" b="1">
                <a:solidFill>
                  <a:schemeClr val="bg1"/>
                </a:solidFill>
                <a:latin typeface="Tw Cen MT" panose="020B0602020104020603" pitchFamily="34" charset="0"/>
              </a:defRPr>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F9D63507-5702-40AF-9B59-780095F54BC1}"/>
              </a:ext>
            </a:extLst>
          </p:cNvPr>
          <p:cNvSpPr>
            <a:spLocks noGrp="1"/>
          </p:cNvSpPr>
          <p:nvPr>
            <p:ph type="subTitle" idx="1"/>
          </p:nvPr>
        </p:nvSpPr>
        <p:spPr>
          <a:xfrm>
            <a:off x="1524000" y="3602038"/>
            <a:ext cx="9144000" cy="1655762"/>
          </a:xfrm>
        </p:spPr>
        <p:txBody>
          <a:bodyPr>
            <a:normAutofit/>
          </a:bodyPr>
          <a:lstStyle>
            <a:lvl1pPr marL="0" indent="0" algn="ctr">
              <a:buNone/>
              <a:defRPr sz="3200">
                <a:solidFill>
                  <a:schemeClr val="bg1"/>
                </a:solidFill>
                <a:latin typeface="Tw Cen MT" panose="020B06020201040206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4" name="Platshållare för datum 3">
            <a:extLst>
              <a:ext uri="{FF2B5EF4-FFF2-40B4-BE49-F238E27FC236}">
                <a16:creationId xmlns:a16="http://schemas.microsoft.com/office/drawing/2014/main" id="{67DD0989-B40B-455E-B868-44A5A4303391}"/>
              </a:ext>
            </a:extLst>
          </p:cNvPr>
          <p:cNvSpPr>
            <a:spLocks noGrp="1"/>
          </p:cNvSpPr>
          <p:nvPr>
            <p:ph type="dt" sz="half" idx="10"/>
          </p:nvPr>
        </p:nvSpPr>
        <p:spPr>
          <a:xfrm>
            <a:off x="371475" y="6045207"/>
            <a:ext cx="2743200" cy="365125"/>
          </a:xfrm>
        </p:spPr>
        <p:txBody>
          <a:bodyPr/>
          <a:lstStyle>
            <a:lvl1pPr>
              <a:defRPr>
                <a:solidFill>
                  <a:schemeClr val="bg1"/>
                </a:solidFill>
                <a:latin typeface="Tw Cen MT" panose="020B0602020104020603" pitchFamily="34" charset="0"/>
              </a:defRPr>
            </a:lvl1pPr>
          </a:lstStyle>
          <a:p>
            <a:fld id="{3896089D-3F02-4B11-A760-FD3AABA920A8}" type="datetimeFigureOut">
              <a:rPr lang="sv-SE" smtClean="0"/>
              <a:pPr/>
              <a:t>2026-06-11</a:t>
            </a:fld>
            <a:endParaRPr lang="sv-SE" dirty="0"/>
          </a:p>
        </p:txBody>
      </p:sp>
      <p:pic>
        <p:nvPicPr>
          <p:cNvPr id="12" name="Bildobjekt 11" descr="En bild som visar text, clipart&#10;&#10;Automatiskt genererad beskrivning">
            <a:extLst>
              <a:ext uri="{FF2B5EF4-FFF2-40B4-BE49-F238E27FC236}">
                <a16:creationId xmlns:a16="http://schemas.microsoft.com/office/drawing/2014/main" id="{0C252DAF-380C-45E4-AA52-2695113443C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17851" y="5628813"/>
            <a:ext cx="2312634" cy="832789"/>
          </a:xfrm>
          <a:prstGeom prst="rect">
            <a:avLst/>
          </a:prstGeom>
        </p:spPr>
      </p:pic>
    </p:spTree>
    <p:extLst>
      <p:ext uri="{BB962C8B-B14F-4D97-AF65-F5344CB8AC3E}">
        <p14:creationId xmlns:p14="http://schemas.microsoft.com/office/powerpoint/2010/main" val="11879362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9BC293-B491-4819-8ECB-2BD84B5D699C}"/>
              </a:ext>
            </a:extLst>
          </p:cNvPr>
          <p:cNvSpPr>
            <a:spLocks noGrp="1"/>
          </p:cNvSpPr>
          <p:nvPr>
            <p:ph type="title"/>
          </p:nvPr>
        </p:nvSpPr>
        <p:spPr>
          <a:xfrm>
            <a:off x="831850" y="576263"/>
            <a:ext cx="10515600" cy="2852737"/>
          </a:xfrm>
        </p:spPr>
        <p:txBody>
          <a:bodyPr anchor="b"/>
          <a:lstStyle>
            <a:lvl1pPr>
              <a:defRPr sz="60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C65451D4-3DFD-411C-8406-92C72EC8B91F}"/>
              </a:ext>
            </a:extLst>
          </p:cNvPr>
          <p:cNvSpPr>
            <a:spLocks noGrp="1"/>
          </p:cNvSpPr>
          <p:nvPr>
            <p:ph type="body" idx="1"/>
          </p:nvPr>
        </p:nvSpPr>
        <p:spPr>
          <a:xfrm>
            <a:off x="831850" y="35607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5C9B18E-C6A3-4792-B0BD-82BA2B06F1DD}"/>
              </a:ext>
            </a:extLst>
          </p:cNvPr>
          <p:cNvSpPr>
            <a:spLocks noGrp="1"/>
          </p:cNvSpPr>
          <p:nvPr>
            <p:ph type="dt" sz="half" idx="10"/>
          </p:nvPr>
        </p:nvSpPr>
        <p:spPr/>
        <p:txBody>
          <a:bodyPr/>
          <a:lstStyle/>
          <a:p>
            <a:fld id="{3896089D-3F02-4B11-A760-FD3AABA920A8}" type="datetimeFigureOut">
              <a:rPr lang="sv-SE" smtClean="0"/>
              <a:t>2026-06-11</a:t>
            </a:fld>
            <a:endParaRPr lang="sv-SE"/>
          </a:p>
        </p:txBody>
      </p:sp>
    </p:spTree>
    <p:extLst>
      <p:ext uri="{BB962C8B-B14F-4D97-AF65-F5344CB8AC3E}">
        <p14:creationId xmlns:p14="http://schemas.microsoft.com/office/powerpoint/2010/main" val="4055426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8FABB4-E9E8-4169-8F79-5144CC42EC29}"/>
              </a:ext>
            </a:extLst>
          </p:cNvPr>
          <p:cNvSpPr>
            <a:spLocks noGrp="1"/>
          </p:cNvSpPr>
          <p:nvPr>
            <p:ph type="title"/>
          </p:nvPr>
        </p:nvSpPr>
        <p:spPr/>
        <p:txBody>
          <a:bodyPr/>
          <a:lstStyle>
            <a:lvl1pPr algn="l">
              <a:defRPr/>
            </a:lvl1p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50A5D54D-A4DC-4074-9B4F-A9B8DFA8800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14FC77B-56F2-4437-A1AF-667D202121BC}"/>
              </a:ext>
            </a:extLst>
          </p:cNvPr>
          <p:cNvSpPr>
            <a:spLocks noGrp="1"/>
          </p:cNvSpPr>
          <p:nvPr>
            <p:ph type="dt" sz="half" idx="10"/>
          </p:nvPr>
        </p:nvSpPr>
        <p:spPr/>
        <p:txBody>
          <a:bodyPr/>
          <a:lstStyle/>
          <a:p>
            <a:fld id="{3896089D-3F02-4B11-A760-FD3AABA920A8}" type="datetimeFigureOut">
              <a:rPr lang="sv-SE" smtClean="0"/>
              <a:t>2026-06-11</a:t>
            </a:fld>
            <a:endParaRPr lang="sv-SE"/>
          </a:p>
        </p:txBody>
      </p:sp>
      <p:sp>
        <p:nvSpPr>
          <p:cNvPr id="5" name="Platshållare för sidfot 4">
            <a:extLst>
              <a:ext uri="{FF2B5EF4-FFF2-40B4-BE49-F238E27FC236}">
                <a16:creationId xmlns:a16="http://schemas.microsoft.com/office/drawing/2014/main" id="{ED1160F1-8AE8-4D0A-AC9A-1989D874FED2}"/>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844220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EA4805-67FA-463B-96F5-DA98E7CFD8D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168C182-403C-4EC4-ADFD-0EF3121FAC0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48E19CC-CB03-4BC3-A197-E4C96547985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CC42ECE-66B4-4A58-AE63-CEA356CD4DA0}"/>
              </a:ext>
            </a:extLst>
          </p:cNvPr>
          <p:cNvSpPr>
            <a:spLocks noGrp="1"/>
          </p:cNvSpPr>
          <p:nvPr>
            <p:ph type="dt" sz="half" idx="10"/>
          </p:nvPr>
        </p:nvSpPr>
        <p:spPr/>
        <p:txBody>
          <a:bodyPr/>
          <a:lstStyle/>
          <a:p>
            <a:fld id="{3896089D-3F02-4B11-A760-FD3AABA920A8}" type="datetimeFigureOut">
              <a:rPr lang="sv-SE" smtClean="0"/>
              <a:t>2026-06-11</a:t>
            </a:fld>
            <a:endParaRPr lang="sv-SE"/>
          </a:p>
        </p:txBody>
      </p:sp>
      <p:sp>
        <p:nvSpPr>
          <p:cNvPr id="6" name="Platshållare för sidfot 5">
            <a:extLst>
              <a:ext uri="{FF2B5EF4-FFF2-40B4-BE49-F238E27FC236}">
                <a16:creationId xmlns:a16="http://schemas.microsoft.com/office/drawing/2014/main" id="{C97FD911-729A-46B7-AB9B-C3B9467DDD45}"/>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003730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681FFC-1A64-46E0-8684-499F790C9E1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E4D6D5A-F268-414D-BDD3-28F9E45969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A6736A9-FD7A-4E8C-BD94-AD22B74FBF9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C4F5166F-5543-4E68-A1CD-602CBE70C2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7A7EFDF-B60B-4EC2-A8EE-51E6D6F66EF3}"/>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3B25575-60D8-4398-B876-54C097483E06}"/>
              </a:ext>
            </a:extLst>
          </p:cNvPr>
          <p:cNvSpPr>
            <a:spLocks noGrp="1"/>
          </p:cNvSpPr>
          <p:nvPr>
            <p:ph type="dt" sz="half" idx="10"/>
          </p:nvPr>
        </p:nvSpPr>
        <p:spPr/>
        <p:txBody>
          <a:bodyPr/>
          <a:lstStyle/>
          <a:p>
            <a:fld id="{3896089D-3F02-4B11-A760-FD3AABA920A8}" type="datetimeFigureOut">
              <a:rPr lang="sv-SE" smtClean="0"/>
              <a:t>2026-06-11</a:t>
            </a:fld>
            <a:endParaRPr lang="sv-SE"/>
          </a:p>
        </p:txBody>
      </p:sp>
      <p:sp>
        <p:nvSpPr>
          <p:cNvPr id="8" name="Platshållare för sidfot 7">
            <a:extLst>
              <a:ext uri="{FF2B5EF4-FFF2-40B4-BE49-F238E27FC236}">
                <a16:creationId xmlns:a16="http://schemas.microsoft.com/office/drawing/2014/main" id="{182C7FD3-FB6C-4FAF-B8E4-DE342C45137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022496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34B6CB5C-BBF3-4AEE-A276-1D70FB2F5B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9747" y="1240176"/>
            <a:ext cx="6192253" cy="4377647"/>
          </a:xfrm>
          <a:prstGeom prst="rect">
            <a:avLst/>
          </a:prstGeom>
        </p:spPr>
      </p:pic>
      <p:sp>
        <p:nvSpPr>
          <p:cNvPr id="2" name="Rubrik 1">
            <a:extLst>
              <a:ext uri="{FF2B5EF4-FFF2-40B4-BE49-F238E27FC236}">
                <a16:creationId xmlns:a16="http://schemas.microsoft.com/office/drawing/2014/main" id="{C84F4E7C-3D25-44EA-AE93-579D049AA2D6}"/>
              </a:ext>
            </a:extLst>
          </p:cNvPr>
          <p:cNvSpPr>
            <a:spLocks noGrp="1"/>
          </p:cNvSpPr>
          <p:nvPr>
            <p:ph type="title"/>
          </p:nvPr>
        </p:nvSpPr>
        <p:spPr>
          <a:xfrm>
            <a:off x="525463" y="867861"/>
            <a:ext cx="10515600" cy="1325563"/>
          </a:xfrm>
        </p:spPr>
        <p:txBody>
          <a:bodyPr>
            <a:normAutofit/>
          </a:bodyPr>
          <a:lstStyle>
            <a:lvl1pPr>
              <a:defRPr sz="3200" b="1"/>
            </a:lvl1p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2D07AA3A-238D-4352-9F56-E4570D0822C1}"/>
              </a:ext>
            </a:extLst>
          </p:cNvPr>
          <p:cNvSpPr>
            <a:spLocks noGrp="1"/>
          </p:cNvSpPr>
          <p:nvPr>
            <p:ph type="dt" sz="half" idx="10"/>
          </p:nvPr>
        </p:nvSpPr>
        <p:spPr/>
        <p:txBody>
          <a:bodyPr/>
          <a:lstStyle/>
          <a:p>
            <a:fld id="{3896089D-3F02-4B11-A760-FD3AABA920A8}" type="datetimeFigureOut">
              <a:rPr lang="sv-SE" smtClean="0"/>
              <a:pPr/>
              <a:t>2026-06-11</a:t>
            </a:fld>
            <a:endParaRPr lang="sv-SE" dirty="0"/>
          </a:p>
        </p:txBody>
      </p:sp>
      <p:sp>
        <p:nvSpPr>
          <p:cNvPr id="4" name="Platshållare för sidfot 3">
            <a:extLst>
              <a:ext uri="{FF2B5EF4-FFF2-40B4-BE49-F238E27FC236}">
                <a16:creationId xmlns:a16="http://schemas.microsoft.com/office/drawing/2014/main" id="{F459A269-B313-4CF8-9B83-1098C8CCC9E3}"/>
              </a:ext>
            </a:extLst>
          </p:cNvPr>
          <p:cNvSpPr>
            <a:spLocks noGrp="1"/>
          </p:cNvSpPr>
          <p:nvPr>
            <p:ph type="ftr" sz="quarter" idx="11"/>
          </p:nvPr>
        </p:nvSpPr>
        <p:spPr/>
        <p:txBody>
          <a:bodyPr/>
          <a:lstStyle/>
          <a:p>
            <a:endParaRPr lang="sv-SE" dirty="0"/>
          </a:p>
        </p:txBody>
      </p:sp>
      <p:sp>
        <p:nvSpPr>
          <p:cNvPr id="8" name="Platshållare för text 7">
            <a:extLst>
              <a:ext uri="{FF2B5EF4-FFF2-40B4-BE49-F238E27FC236}">
                <a16:creationId xmlns:a16="http://schemas.microsoft.com/office/drawing/2014/main" id="{50621D49-6054-40FC-881E-3F9089E4D323}"/>
              </a:ext>
            </a:extLst>
          </p:cNvPr>
          <p:cNvSpPr>
            <a:spLocks noGrp="1"/>
          </p:cNvSpPr>
          <p:nvPr>
            <p:ph type="body" sz="quarter" idx="12"/>
          </p:nvPr>
        </p:nvSpPr>
        <p:spPr>
          <a:xfrm>
            <a:off x="525463" y="2193424"/>
            <a:ext cx="7627937" cy="36020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1419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2DA84CCE-2C79-4FD1-BD8D-59BC285C7A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4099" y="2275221"/>
            <a:ext cx="5817732" cy="4112878"/>
          </a:xfrm>
          <a:prstGeom prst="rect">
            <a:avLst/>
          </a:prstGeom>
        </p:spPr>
      </p:pic>
      <p:sp>
        <p:nvSpPr>
          <p:cNvPr id="2" name="Rubrik 1">
            <a:extLst>
              <a:ext uri="{FF2B5EF4-FFF2-40B4-BE49-F238E27FC236}">
                <a16:creationId xmlns:a16="http://schemas.microsoft.com/office/drawing/2014/main" id="{02AEBD98-3639-4AA5-A924-05A123775D93}"/>
              </a:ext>
            </a:extLst>
          </p:cNvPr>
          <p:cNvSpPr>
            <a:spLocks noGrp="1"/>
          </p:cNvSpPr>
          <p:nvPr>
            <p:ph type="title"/>
          </p:nvPr>
        </p:nvSpPr>
        <p:spPr>
          <a:xfrm>
            <a:off x="4050631" y="902409"/>
            <a:ext cx="7772399" cy="1325563"/>
          </a:xfrm>
        </p:spPr>
        <p:txBody>
          <a:bodyPr>
            <a:normAutofit/>
          </a:bodyPr>
          <a:lstStyle>
            <a:lvl1pPr algn="l">
              <a:defRPr sz="3200" b="1"/>
            </a:lvl1p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98B9B207-D25C-4EC8-95AE-FC26CBE24569}"/>
              </a:ext>
            </a:extLst>
          </p:cNvPr>
          <p:cNvSpPr>
            <a:spLocks noGrp="1"/>
          </p:cNvSpPr>
          <p:nvPr>
            <p:ph type="dt" sz="half" idx="10"/>
          </p:nvPr>
        </p:nvSpPr>
        <p:spPr/>
        <p:txBody>
          <a:bodyPr/>
          <a:lstStyle/>
          <a:p>
            <a:fld id="{3896089D-3F02-4B11-A760-FD3AABA920A8}" type="datetimeFigureOut">
              <a:rPr lang="sv-SE" smtClean="0"/>
              <a:pPr/>
              <a:t>2026-06-11</a:t>
            </a:fld>
            <a:endParaRPr lang="sv-SE" dirty="0"/>
          </a:p>
        </p:txBody>
      </p:sp>
      <p:sp>
        <p:nvSpPr>
          <p:cNvPr id="4" name="Platshållare för sidfot 3">
            <a:extLst>
              <a:ext uri="{FF2B5EF4-FFF2-40B4-BE49-F238E27FC236}">
                <a16:creationId xmlns:a16="http://schemas.microsoft.com/office/drawing/2014/main" id="{F97EFEF2-D3A0-4156-8C35-7D894890506B}"/>
              </a:ext>
            </a:extLst>
          </p:cNvPr>
          <p:cNvSpPr>
            <a:spLocks noGrp="1"/>
          </p:cNvSpPr>
          <p:nvPr>
            <p:ph type="ftr" sz="quarter" idx="11"/>
          </p:nvPr>
        </p:nvSpPr>
        <p:spPr/>
        <p:txBody>
          <a:bodyPr/>
          <a:lstStyle/>
          <a:p>
            <a:endParaRPr lang="sv-SE" dirty="0"/>
          </a:p>
        </p:txBody>
      </p:sp>
      <p:sp>
        <p:nvSpPr>
          <p:cNvPr id="8" name="Platshållare för text 7">
            <a:extLst>
              <a:ext uri="{FF2B5EF4-FFF2-40B4-BE49-F238E27FC236}">
                <a16:creationId xmlns:a16="http://schemas.microsoft.com/office/drawing/2014/main" id="{966644FD-2A86-4B5A-BA83-C078E367498C}"/>
              </a:ext>
            </a:extLst>
          </p:cNvPr>
          <p:cNvSpPr>
            <a:spLocks noGrp="1"/>
          </p:cNvSpPr>
          <p:nvPr>
            <p:ph type="body" sz="quarter" idx="12"/>
          </p:nvPr>
        </p:nvSpPr>
        <p:spPr>
          <a:xfrm>
            <a:off x="4050631" y="2227972"/>
            <a:ext cx="7772400" cy="32337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167282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B9FE81-4D15-4752-AEE6-026EB5E492B0}"/>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85A7EF20-178D-4704-BD97-7BDC97621D22}"/>
              </a:ext>
            </a:extLst>
          </p:cNvPr>
          <p:cNvSpPr>
            <a:spLocks noGrp="1"/>
          </p:cNvSpPr>
          <p:nvPr>
            <p:ph type="dt" sz="half" idx="10"/>
          </p:nvPr>
        </p:nvSpPr>
        <p:spPr/>
        <p:txBody>
          <a:bodyPr/>
          <a:lstStyle/>
          <a:p>
            <a:fld id="{3896089D-3F02-4B11-A760-FD3AABA920A8}" type="datetimeFigureOut">
              <a:rPr lang="sv-SE" smtClean="0"/>
              <a:t>2026-06-11</a:t>
            </a:fld>
            <a:endParaRPr lang="sv-SE"/>
          </a:p>
        </p:txBody>
      </p:sp>
      <p:sp>
        <p:nvSpPr>
          <p:cNvPr id="4" name="Platshållare för sidfot 3">
            <a:extLst>
              <a:ext uri="{FF2B5EF4-FFF2-40B4-BE49-F238E27FC236}">
                <a16:creationId xmlns:a16="http://schemas.microsoft.com/office/drawing/2014/main" id="{CFD88395-A94A-40B3-81D3-BDC12AF9B57C}"/>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431701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9446572-2709-42BA-A3FB-004D96ECF8DD}"/>
              </a:ext>
            </a:extLst>
          </p:cNvPr>
          <p:cNvSpPr>
            <a:spLocks noGrp="1"/>
          </p:cNvSpPr>
          <p:nvPr>
            <p:ph type="dt" sz="half" idx="10"/>
          </p:nvPr>
        </p:nvSpPr>
        <p:spPr/>
        <p:txBody>
          <a:bodyPr/>
          <a:lstStyle/>
          <a:p>
            <a:fld id="{3896089D-3F02-4B11-A760-FD3AABA920A8}" type="datetimeFigureOut">
              <a:rPr lang="sv-SE" smtClean="0"/>
              <a:t>2026-06-11</a:t>
            </a:fld>
            <a:endParaRPr lang="sv-SE"/>
          </a:p>
        </p:txBody>
      </p:sp>
      <p:sp>
        <p:nvSpPr>
          <p:cNvPr id="3" name="Platshållare för sidfot 2">
            <a:extLst>
              <a:ext uri="{FF2B5EF4-FFF2-40B4-BE49-F238E27FC236}">
                <a16:creationId xmlns:a16="http://schemas.microsoft.com/office/drawing/2014/main" id="{F8F2B44B-E560-4F18-9088-B8F533ACEE7E}"/>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729720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DA42B89-0638-466C-B27B-0C435B9342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FFF2A6F2-2AF5-4415-96DC-099DAFA08DA4}"/>
              </a:ext>
            </a:extLst>
          </p:cNvPr>
          <p:cNvSpPr>
            <a:spLocks noGrp="1"/>
          </p:cNvSpPr>
          <p:nvPr>
            <p:ph type="body" idx="1"/>
          </p:nvPr>
        </p:nvSpPr>
        <p:spPr>
          <a:xfrm>
            <a:off x="838200" y="1825625"/>
            <a:ext cx="10515600" cy="388994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26612F45-621D-4021-BF65-D841BDEEAC24}"/>
              </a:ext>
            </a:extLst>
          </p:cNvPr>
          <p:cNvSpPr>
            <a:spLocks noGrp="1"/>
          </p:cNvSpPr>
          <p:nvPr>
            <p:ph type="dt" sz="half" idx="2"/>
          </p:nvPr>
        </p:nvSpPr>
        <p:spPr>
          <a:xfrm>
            <a:off x="838200" y="6205537"/>
            <a:ext cx="2743200" cy="365125"/>
          </a:xfrm>
          <a:prstGeom prst="rect">
            <a:avLst/>
          </a:prstGeom>
        </p:spPr>
        <p:txBody>
          <a:bodyPr vert="horz" lIns="91440" tIns="45720" rIns="91440" bIns="45720" rtlCol="0" anchor="ctr"/>
          <a:lstStyle>
            <a:lvl1pPr algn="l">
              <a:defRPr sz="1200">
                <a:solidFill>
                  <a:schemeClr val="tx1">
                    <a:tint val="75000"/>
                  </a:schemeClr>
                </a:solidFill>
                <a:latin typeface="Tw Cen MT" panose="020B0602020104020603" pitchFamily="34" charset="0"/>
              </a:defRPr>
            </a:lvl1pPr>
          </a:lstStyle>
          <a:p>
            <a:fld id="{3896089D-3F02-4B11-A760-FD3AABA920A8}" type="datetimeFigureOut">
              <a:rPr lang="sv-SE" smtClean="0"/>
              <a:pPr/>
              <a:t>2026-06-11</a:t>
            </a:fld>
            <a:endParaRPr lang="sv-SE" dirty="0"/>
          </a:p>
        </p:txBody>
      </p:sp>
      <p:sp>
        <p:nvSpPr>
          <p:cNvPr id="5" name="Platshållare för sidfot 4">
            <a:extLst>
              <a:ext uri="{FF2B5EF4-FFF2-40B4-BE49-F238E27FC236}">
                <a16:creationId xmlns:a16="http://schemas.microsoft.com/office/drawing/2014/main" id="{B94BAC0F-000A-4333-A4AB-DB121AC9BB3C}"/>
              </a:ext>
            </a:extLst>
          </p:cNvPr>
          <p:cNvSpPr>
            <a:spLocks noGrp="1"/>
          </p:cNvSpPr>
          <p:nvPr>
            <p:ph type="ftr" sz="quarter" idx="3"/>
          </p:nvPr>
        </p:nvSpPr>
        <p:spPr>
          <a:xfrm>
            <a:off x="4038600" y="6205537"/>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w Cen MT" panose="020B0602020104020603" pitchFamily="34" charset="0"/>
              </a:defRPr>
            </a:lvl1pPr>
          </a:lstStyle>
          <a:p>
            <a:endParaRPr lang="sv-SE" dirty="0"/>
          </a:p>
        </p:txBody>
      </p:sp>
      <p:pic>
        <p:nvPicPr>
          <p:cNvPr id="8" name="Bildobjekt 7" descr="En bild som visar text, tecken&#10;&#10;Automatiskt genererad beskrivning">
            <a:extLst>
              <a:ext uri="{FF2B5EF4-FFF2-40B4-BE49-F238E27FC236}">
                <a16:creationId xmlns:a16="http://schemas.microsoft.com/office/drawing/2014/main" id="{44F14581-2C94-4A89-A14B-24535986BD8D}"/>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312523" y="5850510"/>
            <a:ext cx="2041277" cy="777302"/>
          </a:xfrm>
          <a:prstGeom prst="rect">
            <a:avLst/>
          </a:prstGeom>
        </p:spPr>
      </p:pic>
    </p:spTree>
    <p:extLst>
      <p:ext uri="{BB962C8B-B14F-4D97-AF65-F5344CB8AC3E}">
        <p14:creationId xmlns:p14="http://schemas.microsoft.com/office/powerpoint/2010/main" val="237244024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9" r:id="rId6"/>
    <p:sldLayoutId id="2147483658" r:id="rId7"/>
    <p:sldLayoutId id="2147483654" r:id="rId8"/>
    <p:sldLayoutId id="2147483655" r:id="rId9"/>
  </p:sldLayoutIdLst>
  <p:txStyles>
    <p:titleStyle>
      <a:lvl1pPr algn="l" defTabSz="914400" rtl="0" eaLnBrk="1" latinLnBrk="0" hangingPunct="1">
        <a:lnSpc>
          <a:spcPct val="90000"/>
        </a:lnSpc>
        <a:spcBef>
          <a:spcPct val="0"/>
        </a:spcBef>
        <a:buNone/>
        <a:defRPr sz="4400" kern="1200">
          <a:solidFill>
            <a:schemeClr val="tx1"/>
          </a:solidFill>
          <a:latin typeface="Tw Cen MT" panose="020B06020201040206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w Cen MT" panose="020B06020201040206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w Cen MT" panose="020B06020201040206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w Cen MT" panose="020B06020201040206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w Cen MT" panose="020B06020201040206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0D15FB-D934-4D7A-84FF-0D58BD9D685C}"/>
              </a:ext>
            </a:extLst>
          </p:cNvPr>
          <p:cNvSpPr>
            <a:spLocks noGrp="1"/>
          </p:cNvSpPr>
          <p:nvPr>
            <p:ph type="ctrTitle"/>
          </p:nvPr>
        </p:nvSpPr>
        <p:spPr>
          <a:xfrm>
            <a:off x="1524000" y="1330910"/>
            <a:ext cx="9144000" cy="2387600"/>
          </a:xfrm>
        </p:spPr>
        <p:txBody>
          <a:bodyPr>
            <a:normAutofit/>
          </a:bodyPr>
          <a:lstStyle/>
          <a:p>
            <a:pPr>
              <a:lnSpc>
                <a:spcPts val="1800"/>
              </a:lnSpc>
              <a:spcBef>
                <a:spcPts val="1200"/>
              </a:spcBef>
              <a:spcAft>
                <a:spcPts val="700"/>
              </a:spcAft>
            </a:pPr>
            <a:r>
              <a:rPr lang="sv-SE" sz="2800" b="1" kern="0" noProof="0" dirty="0">
                <a:effectLst/>
                <a:latin typeface="Calibri" panose="020F0502020204030204" pitchFamily="34" charset="0"/>
                <a:ea typeface="Times New Roman" panose="02020603050405020304" pitchFamily="18" charset="0"/>
                <a:cs typeface="Times New Roman" panose="02020603050405020304" pitchFamily="18" charset="0"/>
              </a:rPr>
              <a:t>Taxor och avgifter för socialnämndens verksamheter 2027</a:t>
            </a:r>
          </a:p>
        </p:txBody>
      </p:sp>
      <p:sp>
        <p:nvSpPr>
          <p:cNvPr id="3" name="Underrubrik 2">
            <a:extLst>
              <a:ext uri="{FF2B5EF4-FFF2-40B4-BE49-F238E27FC236}">
                <a16:creationId xmlns:a16="http://schemas.microsoft.com/office/drawing/2014/main" id="{9BB2C468-2173-4849-8E61-303EBB3911F3}"/>
              </a:ext>
            </a:extLst>
          </p:cNvPr>
          <p:cNvSpPr>
            <a:spLocks noGrp="1"/>
          </p:cNvSpPr>
          <p:nvPr>
            <p:ph type="subTitle" idx="1"/>
          </p:nvPr>
        </p:nvSpPr>
        <p:spPr>
          <a:xfrm>
            <a:off x="1524000" y="3871328"/>
            <a:ext cx="9144000" cy="1655762"/>
          </a:xfrm>
        </p:spPr>
        <p:txBody>
          <a:bodyPr vert="horz" lIns="91440" tIns="45720" rIns="91440" bIns="45720" rtlCol="0" anchor="t">
            <a:normAutofit/>
          </a:bodyPr>
          <a:lstStyle/>
          <a:p>
            <a:endParaRPr lang="sv-SE" noProof="0" dirty="0"/>
          </a:p>
        </p:txBody>
      </p:sp>
    </p:spTree>
    <p:extLst>
      <p:ext uri="{BB962C8B-B14F-4D97-AF65-F5344CB8AC3E}">
        <p14:creationId xmlns:p14="http://schemas.microsoft.com/office/powerpoint/2010/main" val="2615710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D6F491-D53C-9103-75BD-45DF1AFB767A}"/>
              </a:ext>
            </a:extLst>
          </p:cNvPr>
          <p:cNvSpPr>
            <a:spLocks noGrp="1"/>
          </p:cNvSpPr>
          <p:nvPr>
            <p:ph type="title"/>
          </p:nvPr>
        </p:nvSpPr>
        <p:spPr>
          <a:xfrm>
            <a:off x="838200" y="365125"/>
            <a:ext cx="10515600" cy="1325563"/>
          </a:xfrm>
        </p:spPr>
        <p:txBody>
          <a:bodyPr anchor="ctr">
            <a:normAutofit/>
          </a:bodyPr>
          <a:lstStyle/>
          <a:p>
            <a:r>
              <a:rPr lang="sv-SE" sz="3600" noProof="0" dirty="0"/>
              <a:t>Taxor och avgifter för socialnämndens verksamheter</a:t>
            </a:r>
          </a:p>
        </p:txBody>
      </p:sp>
      <p:graphicFrame>
        <p:nvGraphicFramePr>
          <p:cNvPr id="5" name="Platshållare för text 2">
            <a:extLst>
              <a:ext uri="{FF2B5EF4-FFF2-40B4-BE49-F238E27FC236}">
                <a16:creationId xmlns:a16="http://schemas.microsoft.com/office/drawing/2014/main" id="{6F48FC18-B54A-EDD1-E7FC-012F9855DA17}"/>
              </a:ext>
            </a:extLst>
          </p:cNvPr>
          <p:cNvGraphicFramePr>
            <a:graphicFrameLocks noGrp="1"/>
          </p:cNvGraphicFramePr>
          <p:nvPr>
            <p:ph idx="1"/>
            <p:extLst>
              <p:ext uri="{D42A27DB-BD31-4B8C-83A1-F6EECF244321}">
                <p14:modId xmlns:p14="http://schemas.microsoft.com/office/powerpoint/2010/main" val="2529105070"/>
              </p:ext>
            </p:extLst>
          </p:nvPr>
        </p:nvGraphicFramePr>
        <p:xfrm>
          <a:off x="838200" y="1825625"/>
          <a:ext cx="10515600" cy="3889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1901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36002C-6AC4-1F2F-9121-963CF7C01E76}"/>
              </a:ext>
            </a:extLst>
          </p:cNvPr>
          <p:cNvSpPr>
            <a:spLocks noGrp="1"/>
          </p:cNvSpPr>
          <p:nvPr>
            <p:ph type="title"/>
          </p:nvPr>
        </p:nvSpPr>
        <p:spPr>
          <a:xfrm>
            <a:off x="4050631" y="902409"/>
            <a:ext cx="7772399" cy="1325563"/>
          </a:xfrm>
        </p:spPr>
        <p:txBody>
          <a:bodyPr anchor="ctr">
            <a:normAutofit/>
          </a:bodyPr>
          <a:lstStyle/>
          <a:p>
            <a:r>
              <a:rPr lang="sv-SE" noProof="0" dirty="0"/>
              <a:t>Högkostnadsskydd</a:t>
            </a:r>
          </a:p>
        </p:txBody>
      </p:sp>
      <p:sp>
        <p:nvSpPr>
          <p:cNvPr id="3" name="Platshållare för innehåll 2">
            <a:extLst>
              <a:ext uri="{FF2B5EF4-FFF2-40B4-BE49-F238E27FC236}">
                <a16:creationId xmlns:a16="http://schemas.microsoft.com/office/drawing/2014/main" id="{5357B509-9CBD-CF8E-34FA-F9BFFC032053}"/>
              </a:ext>
            </a:extLst>
          </p:cNvPr>
          <p:cNvSpPr>
            <a:spLocks noGrp="1"/>
          </p:cNvSpPr>
          <p:nvPr>
            <p:ph type="body" sz="quarter" idx="12"/>
          </p:nvPr>
        </p:nvSpPr>
        <p:spPr>
          <a:xfrm>
            <a:off x="4050631" y="2227972"/>
            <a:ext cx="7772400" cy="3233738"/>
          </a:xfrm>
        </p:spPr>
        <p:txBody>
          <a:bodyPr>
            <a:normAutofit/>
          </a:bodyPr>
          <a:lstStyle/>
          <a:p>
            <a:pPr marL="0" indent="0">
              <a:buNone/>
            </a:pPr>
            <a:r>
              <a:rPr lang="sv-SE" sz="2200" noProof="0" dirty="0">
                <a:effectLst/>
              </a:rPr>
              <a:t>Först efter att prisbasbeloppet fastställts kan maxavgifter enligt högkostnadsskyddet samt förbehållsbelopp fastställas.</a:t>
            </a:r>
          </a:p>
          <a:p>
            <a:pPr marL="0" indent="0">
              <a:buNone/>
            </a:pPr>
            <a:r>
              <a:rPr lang="sv-SE" sz="2200" noProof="0" dirty="0">
                <a:effectLst/>
              </a:rPr>
              <a:t>Högkostnadsskyddet för vård, omsorg och socialt stöd innebär att det finns en övre gräns för den avgift en individ kan debiteras för hemtjänst, särskilt boende, dagverksamhet samt kommunal hälso- och sjukvård.  </a:t>
            </a:r>
          </a:p>
          <a:p>
            <a:pPr marL="0" indent="0">
              <a:buNone/>
            </a:pPr>
            <a:r>
              <a:rPr lang="sv-SE" sz="2200" noProof="0" dirty="0">
                <a:effectLst/>
              </a:rPr>
              <a:t>Förbehållsbeloppet tillämpas vid avgiftsberäkningen för att säkerställa att den enskilde har ekonomiska möjligheter att tillgodose sina grundläggande levnadskostnader. </a:t>
            </a:r>
          </a:p>
        </p:txBody>
      </p:sp>
    </p:spTree>
    <p:extLst>
      <p:ext uri="{BB962C8B-B14F-4D97-AF65-F5344CB8AC3E}">
        <p14:creationId xmlns:p14="http://schemas.microsoft.com/office/powerpoint/2010/main" val="1993330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DB8D92-A816-3567-750C-967722401A6F}"/>
              </a:ext>
            </a:extLst>
          </p:cNvPr>
          <p:cNvSpPr>
            <a:spLocks noGrp="1"/>
          </p:cNvSpPr>
          <p:nvPr>
            <p:ph type="title"/>
          </p:nvPr>
        </p:nvSpPr>
        <p:spPr>
          <a:xfrm>
            <a:off x="838200" y="365125"/>
            <a:ext cx="10515600" cy="1325563"/>
          </a:xfrm>
        </p:spPr>
        <p:txBody>
          <a:bodyPr anchor="ctr">
            <a:normAutofit/>
          </a:bodyPr>
          <a:lstStyle/>
          <a:p>
            <a:r>
              <a:rPr lang="sv-SE" noProof="0" dirty="0"/>
              <a:t>Förslag till taxor och avgifter 2027</a:t>
            </a:r>
          </a:p>
        </p:txBody>
      </p:sp>
      <p:graphicFrame>
        <p:nvGraphicFramePr>
          <p:cNvPr id="5" name="Platshållare för innehåll 2">
            <a:extLst>
              <a:ext uri="{FF2B5EF4-FFF2-40B4-BE49-F238E27FC236}">
                <a16:creationId xmlns:a16="http://schemas.microsoft.com/office/drawing/2014/main" id="{AB674199-EC25-D14A-C4D1-CAE4D193CEFC}"/>
              </a:ext>
            </a:extLst>
          </p:cNvPr>
          <p:cNvGraphicFramePr>
            <a:graphicFrameLocks noGrp="1"/>
          </p:cNvGraphicFramePr>
          <p:nvPr>
            <p:ph idx="1"/>
            <p:extLst>
              <p:ext uri="{D42A27DB-BD31-4B8C-83A1-F6EECF244321}">
                <p14:modId xmlns:p14="http://schemas.microsoft.com/office/powerpoint/2010/main" val="2725313168"/>
              </p:ext>
            </p:extLst>
          </p:nvPr>
        </p:nvGraphicFramePr>
        <p:xfrm>
          <a:off x="838200" y="1825625"/>
          <a:ext cx="10515600" cy="3889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1349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EFE08FF6-42D9-DBF8-019F-DFC633C5DCCD}"/>
              </a:ext>
            </a:extLst>
          </p:cNvPr>
          <p:cNvSpPr>
            <a:spLocks noGrp="1"/>
          </p:cNvSpPr>
          <p:nvPr>
            <p:ph type="title"/>
          </p:nvPr>
        </p:nvSpPr>
        <p:spPr>
          <a:xfrm>
            <a:off x="838200" y="365125"/>
            <a:ext cx="10515600" cy="1325563"/>
          </a:xfrm>
        </p:spPr>
        <p:txBody>
          <a:bodyPr/>
          <a:lstStyle/>
          <a:p>
            <a:endParaRPr lang="sv-SE" noProof="0" dirty="0"/>
          </a:p>
        </p:txBody>
      </p:sp>
      <p:pic>
        <p:nvPicPr>
          <p:cNvPr id="13" name="Platshållare för innehåll 12">
            <a:extLst>
              <a:ext uri="{FF2B5EF4-FFF2-40B4-BE49-F238E27FC236}">
                <a16:creationId xmlns:a16="http://schemas.microsoft.com/office/drawing/2014/main" id="{E66E33BD-C7BD-7E46-66DC-BE8014ECF5B2}"/>
              </a:ext>
            </a:extLst>
          </p:cNvPr>
          <p:cNvPicPr>
            <a:picLocks noGrp="1" noChangeAspect="1"/>
          </p:cNvPicPr>
          <p:nvPr>
            <p:ph idx="1"/>
          </p:nvPr>
        </p:nvPicPr>
        <p:blipFill>
          <a:blip r:embed="rId2"/>
          <a:srcRect b="4536"/>
          <a:stretch>
            <a:fillRect/>
          </a:stretch>
        </p:blipFill>
        <p:spPr>
          <a:xfrm>
            <a:off x="838200" y="1825625"/>
            <a:ext cx="10515600" cy="3889948"/>
          </a:xfrm>
          <a:noFill/>
        </p:spPr>
      </p:pic>
    </p:spTree>
    <p:extLst>
      <p:ext uri="{BB962C8B-B14F-4D97-AF65-F5344CB8AC3E}">
        <p14:creationId xmlns:p14="http://schemas.microsoft.com/office/powerpoint/2010/main" val="4088038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5AB379-C957-63D9-3C03-2E7782A6F170}"/>
              </a:ext>
            </a:extLst>
          </p:cNvPr>
          <p:cNvSpPr>
            <a:spLocks noGrp="1"/>
          </p:cNvSpPr>
          <p:nvPr>
            <p:ph type="title"/>
          </p:nvPr>
        </p:nvSpPr>
        <p:spPr/>
        <p:txBody>
          <a:bodyPr/>
          <a:lstStyle/>
          <a:p>
            <a:endParaRPr lang="sv-SE" noProof="0" dirty="0"/>
          </a:p>
        </p:txBody>
      </p:sp>
      <p:pic>
        <p:nvPicPr>
          <p:cNvPr id="5" name="Platshållare för innehåll 4">
            <a:extLst>
              <a:ext uri="{FF2B5EF4-FFF2-40B4-BE49-F238E27FC236}">
                <a16:creationId xmlns:a16="http://schemas.microsoft.com/office/drawing/2014/main" id="{8CA192E4-DF23-E91C-378C-74D254C233A8}"/>
              </a:ext>
            </a:extLst>
          </p:cNvPr>
          <p:cNvPicPr>
            <a:picLocks noGrp="1" noChangeAspect="1"/>
          </p:cNvPicPr>
          <p:nvPr>
            <p:ph idx="1"/>
          </p:nvPr>
        </p:nvPicPr>
        <p:blipFill>
          <a:blip r:embed="rId3"/>
          <a:stretch>
            <a:fillRect/>
          </a:stretch>
        </p:blipFill>
        <p:spPr>
          <a:xfrm>
            <a:off x="727502" y="680937"/>
            <a:ext cx="10736996" cy="5998962"/>
          </a:xfrm>
        </p:spPr>
      </p:pic>
    </p:spTree>
    <p:extLst>
      <p:ext uri="{BB962C8B-B14F-4D97-AF65-F5344CB8AC3E}">
        <p14:creationId xmlns:p14="http://schemas.microsoft.com/office/powerpoint/2010/main" val="618354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3DDEDA-080C-E473-DC4F-D8986CCC8480}"/>
              </a:ext>
            </a:extLst>
          </p:cNvPr>
          <p:cNvSpPr>
            <a:spLocks noGrp="1"/>
          </p:cNvSpPr>
          <p:nvPr>
            <p:ph type="title"/>
          </p:nvPr>
        </p:nvSpPr>
        <p:spPr/>
        <p:txBody>
          <a:bodyPr/>
          <a:lstStyle/>
          <a:p>
            <a:endParaRPr lang="sv-SE" noProof="0" dirty="0"/>
          </a:p>
        </p:txBody>
      </p:sp>
      <p:pic>
        <p:nvPicPr>
          <p:cNvPr id="5" name="Platshållare för innehåll 4">
            <a:extLst>
              <a:ext uri="{FF2B5EF4-FFF2-40B4-BE49-F238E27FC236}">
                <a16:creationId xmlns:a16="http://schemas.microsoft.com/office/drawing/2014/main" id="{227913D1-FA72-A35F-B7C5-2C4F3AD73BED}"/>
              </a:ext>
            </a:extLst>
          </p:cNvPr>
          <p:cNvPicPr>
            <a:picLocks noGrp="1" noChangeAspect="1"/>
          </p:cNvPicPr>
          <p:nvPr>
            <p:ph idx="1"/>
          </p:nvPr>
        </p:nvPicPr>
        <p:blipFill>
          <a:blip r:embed="rId2"/>
          <a:stretch>
            <a:fillRect/>
          </a:stretch>
        </p:blipFill>
        <p:spPr>
          <a:xfrm>
            <a:off x="329550" y="1243216"/>
            <a:ext cx="11532900" cy="4632291"/>
          </a:xfrm>
        </p:spPr>
      </p:pic>
    </p:spTree>
    <p:extLst>
      <p:ext uri="{BB962C8B-B14F-4D97-AF65-F5344CB8AC3E}">
        <p14:creationId xmlns:p14="http://schemas.microsoft.com/office/powerpoint/2010/main" val="1526521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9C11E3-38EC-468F-926A-ED00495179EA}"/>
              </a:ext>
            </a:extLst>
          </p:cNvPr>
          <p:cNvSpPr>
            <a:spLocks noGrp="1"/>
          </p:cNvSpPr>
          <p:nvPr>
            <p:ph type="title"/>
          </p:nvPr>
        </p:nvSpPr>
        <p:spPr/>
        <p:txBody>
          <a:bodyPr/>
          <a:lstStyle/>
          <a:p>
            <a:endParaRPr lang="sv-SE" noProof="0" dirty="0"/>
          </a:p>
        </p:txBody>
      </p:sp>
      <p:pic>
        <p:nvPicPr>
          <p:cNvPr id="5" name="Platshållare för innehåll 4">
            <a:extLst>
              <a:ext uri="{FF2B5EF4-FFF2-40B4-BE49-F238E27FC236}">
                <a16:creationId xmlns:a16="http://schemas.microsoft.com/office/drawing/2014/main" id="{99AF7973-F7E3-BF30-4EF3-7AD3D4C1983E}"/>
              </a:ext>
            </a:extLst>
          </p:cNvPr>
          <p:cNvPicPr>
            <a:picLocks noGrp="1" noChangeAspect="1"/>
          </p:cNvPicPr>
          <p:nvPr>
            <p:ph idx="1"/>
          </p:nvPr>
        </p:nvPicPr>
        <p:blipFill>
          <a:blip r:embed="rId3"/>
          <a:stretch>
            <a:fillRect/>
          </a:stretch>
        </p:blipFill>
        <p:spPr>
          <a:xfrm>
            <a:off x="838200" y="170033"/>
            <a:ext cx="10515600" cy="6517934"/>
          </a:xfrm>
        </p:spPr>
      </p:pic>
    </p:spTree>
    <p:extLst>
      <p:ext uri="{BB962C8B-B14F-4D97-AF65-F5344CB8AC3E}">
        <p14:creationId xmlns:p14="http://schemas.microsoft.com/office/powerpoint/2010/main" val="3487596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0BEE92-F8F5-1D1D-3C5E-9075363F9777}"/>
              </a:ext>
            </a:extLst>
          </p:cNvPr>
          <p:cNvSpPr>
            <a:spLocks noGrp="1"/>
          </p:cNvSpPr>
          <p:nvPr>
            <p:ph type="title"/>
          </p:nvPr>
        </p:nvSpPr>
        <p:spPr>
          <a:xfrm>
            <a:off x="525463" y="867861"/>
            <a:ext cx="10515600" cy="1325563"/>
          </a:xfrm>
        </p:spPr>
        <p:txBody>
          <a:bodyPr anchor="ctr">
            <a:normAutofit/>
          </a:bodyPr>
          <a:lstStyle/>
          <a:p>
            <a:r>
              <a:rPr lang="sv-SE" noProof="0" dirty="0"/>
              <a:t>Avgiftshandläggare</a:t>
            </a:r>
          </a:p>
        </p:txBody>
      </p:sp>
      <p:sp>
        <p:nvSpPr>
          <p:cNvPr id="3" name="Platshållare för innehåll 2">
            <a:extLst>
              <a:ext uri="{FF2B5EF4-FFF2-40B4-BE49-F238E27FC236}">
                <a16:creationId xmlns:a16="http://schemas.microsoft.com/office/drawing/2014/main" id="{DAC98372-6B8F-17E4-0D5E-1B89A8137FF4}"/>
              </a:ext>
            </a:extLst>
          </p:cNvPr>
          <p:cNvSpPr>
            <a:spLocks noGrp="1"/>
          </p:cNvSpPr>
          <p:nvPr>
            <p:ph type="body" sz="quarter" idx="12"/>
          </p:nvPr>
        </p:nvSpPr>
        <p:spPr>
          <a:xfrm>
            <a:off x="525463" y="2193424"/>
            <a:ext cx="8064060" cy="3602038"/>
          </a:xfrm>
        </p:spPr>
        <p:txBody>
          <a:bodyPr>
            <a:normAutofit/>
          </a:bodyPr>
          <a:lstStyle/>
          <a:p>
            <a:pPr marL="0" indent="0">
              <a:buNone/>
            </a:pPr>
            <a:r>
              <a:rPr lang="sv-SE" noProof="0" dirty="0"/>
              <a:t>Fakturering enligt socialnämndens taxor och avgifter sker genom en avgiftshandläggare.</a:t>
            </a:r>
          </a:p>
          <a:p>
            <a:pPr marL="0" indent="0">
              <a:buNone/>
            </a:pPr>
            <a:endParaRPr lang="sv-SE" noProof="0" dirty="0"/>
          </a:p>
          <a:p>
            <a:pPr marL="0" indent="0">
              <a:buNone/>
            </a:pPr>
            <a:r>
              <a:rPr lang="sv-SE" noProof="0" dirty="0"/>
              <a:t>Katarina Berg</a:t>
            </a:r>
          </a:p>
          <a:p>
            <a:pPr marL="0" indent="0">
              <a:buNone/>
            </a:pPr>
            <a:r>
              <a:rPr lang="sv-SE" b="0" i="0" noProof="0" dirty="0">
                <a:effectLst/>
              </a:rPr>
              <a:t>Telefon 0250-265 23, måndag–fredag 10:00-12:00 </a:t>
            </a:r>
          </a:p>
          <a:p>
            <a:pPr marL="0" indent="0">
              <a:buNone/>
            </a:pPr>
            <a:r>
              <a:rPr lang="sv-SE" noProof="0" dirty="0"/>
              <a:t>Katarina.berg@mora.se</a:t>
            </a:r>
          </a:p>
        </p:txBody>
      </p:sp>
    </p:spTree>
    <p:extLst>
      <p:ext uri="{BB962C8B-B14F-4D97-AF65-F5344CB8AC3E}">
        <p14:creationId xmlns:p14="http://schemas.microsoft.com/office/powerpoint/2010/main" val="3528817786"/>
      </p:ext>
    </p:extLst>
  </p:cSld>
  <p:clrMapOvr>
    <a:masterClrMapping/>
  </p:clrMapOvr>
</p:sld>
</file>

<file path=ppt/theme/theme1.xml><?xml version="1.0" encoding="utf-8"?>
<a:theme xmlns:a="http://schemas.openxmlformats.org/drawingml/2006/main" name="Mora kommun">
  <a:themeElements>
    <a:clrScheme name="Anpassat 1">
      <a:dk1>
        <a:sysClr val="windowText" lastClr="000000"/>
      </a:dk1>
      <a:lt1>
        <a:sysClr val="window" lastClr="FFFFFF"/>
      </a:lt1>
      <a:dk2>
        <a:srgbClr val="44546A"/>
      </a:dk2>
      <a:lt2>
        <a:srgbClr val="E7E6E6"/>
      </a:lt2>
      <a:accent1>
        <a:srgbClr val="B0182B"/>
      </a:accent1>
      <a:accent2>
        <a:srgbClr val="4691B4"/>
      </a:accent2>
      <a:accent3>
        <a:srgbClr val="E3E3E3"/>
      </a:accent3>
      <a:accent4>
        <a:srgbClr val="FFDA62"/>
      </a:accent4>
      <a:accent5>
        <a:srgbClr val="2BAD70"/>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ra kommun (1).pptx  -  Skrivskyddad" id="{0F0756D2-077F-4EB2-9E1F-0E83C5925E13}" vid="{D11A38C5-61DD-40CE-8A12-3826A585713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3491e4f-5d38-4c24-85cb-c5144f8a0d2f}">
  <we:reference id="33491e4f-5d38-4c24-85cb-c5144f8a0d2f" version="1.0.0.0" store="EXCatalog" storeType="EXCatalog"/>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0c3a147-0d64-46aa-a281-dc97358e8373">
      <Terms xmlns="http://schemas.microsoft.com/office/infopath/2007/PartnerControls"/>
    </lcf76f155ced4ddcb4097134ff3c332f>
    <TaxCatchAll xmlns="d7532cd0-e888-47d6-8f58-db0210f2500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29BBCBF21362E4099AE6C2F27C58737" ma:contentTypeVersion="14" ma:contentTypeDescription="Skapa ett nytt dokument." ma:contentTypeScope="" ma:versionID="5041243acda8e0f98c889d3f48378b33">
  <xsd:schema xmlns:xsd="http://www.w3.org/2001/XMLSchema" xmlns:xs="http://www.w3.org/2001/XMLSchema" xmlns:p="http://schemas.microsoft.com/office/2006/metadata/properties" xmlns:ns2="10c3a147-0d64-46aa-a281-dc97358e8373" xmlns:ns3="d7532cd0-e888-47d6-8f58-db0210f25002" targetNamespace="http://schemas.microsoft.com/office/2006/metadata/properties" ma:root="true" ma:fieldsID="6f5264957772f6495c35788a84af5de4" ns2:_="" ns3:_="">
    <xsd:import namespace="10c3a147-0d64-46aa-a281-dc97358e8373"/>
    <xsd:import namespace="d7532cd0-e888-47d6-8f58-db0210f2500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lcf76f155ced4ddcb4097134ff3c332f" minOccurs="0"/>
                <xsd:element ref="ns3:TaxCatchAll"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3a147-0d64-46aa-a281-dc97358e8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e641fc9e-d469-439b-858c-bb315f8f2b44" ma:termSetId="09814cd3-568e-fe90-9814-8d621ff8fb84" ma:anchorId="fba54fb3-c3e1-fe81-a776-ca4b69148c4d" ma:open="true" ma:isKeyword="false">
      <xsd:complexType>
        <xsd:sequence>
          <xsd:element ref="pc:Terms" minOccurs="0" maxOccurs="1"/>
        </xsd:sequence>
      </xsd:complex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532cd0-e888-47d6-8f58-db0210f2500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e4a3f4b-8e42-46a0-bd84-67cb7e3c2e47}" ma:internalName="TaxCatchAll" ma:showField="CatchAllData" ma:web="d7532cd0-e888-47d6-8f58-db0210f250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33FB70-1013-425B-A735-A60567E521AB}">
  <ds:schemaRefs>
    <ds:schemaRef ds:uri="d7532cd0-e888-47d6-8f58-db0210f25002"/>
    <ds:schemaRef ds:uri="http://purl.org/dc/terms/"/>
    <ds:schemaRef ds:uri="http://www.w3.org/XML/1998/namespac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10c3a147-0d64-46aa-a281-dc97358e8373"/>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37AEB7A-4898-4E48-904C-A8481FFB22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3a147-0d64-46aa-a281-dc97358e8373"/>
    <ds:schemaRef ds:uri="d7532cd0-e888-47d6-8f58-db0210f250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CD8180-999F-48E5-97BE-0709E74923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5BB90818</Template>
  <TotalTime>231</TotalTime>
  <Words>279</Words>
  <Application>Microsoft Office PowerPoint</Application>
  <PresentationFormat>Bredbild</PresentationFormat>
  <Paragraphs>25</Paragraphs>
  <Slides>9</Slides>
  <Notes>5</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9</vt:i4>
      </vt:variant>
    </vt:vector>
  </HeadingPairs>
  <TitlesOfParts>
    <vt:vector size="13" baseType="lpstr">
      <vt:lpstr>Arial</vt:lpstr>
      <vt:lpstr>Calibri</vt:lpstr>
      <vt:lpstr>Tw Cen MT</vt:lpstr>
      <vt:lpstr>Mora kommun</vt:lpstr>
      <vt:lpstr>Taxor och avgifter för socialnämndens verksamheter 2027</vt:lpstr>
      <vt:lpstr>Taxor och avgifter för socialnämndens verksamheter</vt:lpstr>
      <vt:lpstr>Högkostnadsskydd</vt:lpstr>
      <vt:lpstr>Förslag till taxor och avgifter 2027</vt:lpstr>
      <vt:lpstr>PowerPoint-presentation</vt:lpstr>
      <vt:lpstr>PowerPoint-presentation</vt:lpstr>
      <vt:lpstr>PowerPoint-presentation</vt:lpstr>
      <vt:lpstr>PowerPoint-presentation</vt:lpstr>
      <vt:lpstr>Avgiftshandläggare</vt:lpstr>
    </vt:vector>
  </TitlesOfParts>
  <Manager/>
  <Company>MOA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Joakim Nässén</dc:creator>
  <cp:lastModifiedBy>Katarina Edqvist</cp:lastModifiedBy>
  <cp:revision>5</cp:revision>
  <dcterms:created xsi:type="dcterms:W3CDTF">2026-04-20T13:28:04Z</dcterms:created>
  <dcterms:modified xsi:type="dcterms:W3CDTF">2026-06-11T10:22:14Z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0x01010030347765882F1B418E9B6B8EEA691F6A</vt:lpwstr>
  </property>
  <property fmtid="{D5CDD505-2E9C-101B-9397-08002B2CF9AE}" pid="3" name="MediaServiceImageTags">
    <vt:lpwstr/>
  </property>
</Properties>
</file>