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60" r:id="rId7"/>
    <p:sldId id="258" r:id="rId8"/>
    <p:sldId id="259" r:id="rId9"/>
    <p:sldId id="355" r:id="rId10"/>
    <p:sldId id="717" r:id="rId11"/>
    <p:sldId id="718" r:id="rId12"/>
    <p:sldId id="721" r:id="rId13"/>
    <p:sldId id="727" r:id="rId14"/>
    <p:sldId id="719" r:id="rId15"/>
    <p:sldId id="720" r:id="rId16"/>
    <p:sldId id="768" r:id="rId17"/>
    <p:sldId id="726" r:id="rId18"/>
    <p:sldId id="769" r:id="rId19"/>
    <p:sldId id="261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F94647D3-05B2-48D1-8E9A-D4F303DF988F}">
          <p14:sldIdLst>
            <p14:sldId id="256"/>
            <p14:sldId id="257"/>
            <p14:sldId id="260"/>
            <p14:sldId id="258"/>
            <p14:sldId id="259"/>
            <p14:sldId id="355"/>
            <p14:sldId id="717"/>
            <p14:sldId id="718"/>
            <p14:sldId id="721"/>
            <p14:sldId id="727"/>
            <p14:sldId id="719"/>
            <p14:sldId id="720"/>
            <p14:sldId id="768"/>
            <p14:sldId id="726"/>
            <p14:sldId id="769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0532" autoAdjust="0"/>
  </p:normalViewPr>
  <p:slideViewPr>
    <p:cSldViewPr snapToGrid="0">
      <p:cViewPr varScale="1">
        <p:scale>
          <a:sx n="121" d="100"/>
          <a:sy n="121" d="100"/>
        </p:scale>
        <p:origin x="1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F0717809-E79A-B66B-5DDA-FC9F8FE3B9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B1BF6BE-85F2-0D80-9968-F01C2C8F21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EFAF2-EED3-4E92-A02D-5FD9BA4F3D93}" type="datetimeFigureOut">
              <a:rPr lang="sv-SE" smtClean="0"/>
              <a:t>2026-06-11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53F4AF1-E0FE-E558-4995-DC793CAEAA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BE2D31-819E-A6B0-1316-0DDF166456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1F36A-D810-4FCD-9B73-C6A66BD10C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480121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AAE44-24FA-4C23-9533-CA2219253511}" type="datetimeFigureOut">
              <a:rPr lang="sv-SE" smtClean="0"/>
              <a:t>2026-06-11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AD1FB-BC91-48DD-A8EA-38609EFAF3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822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AD1FB-BC91-48DD-A8EA-38609EFAF30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8659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AD1FB-BC91-48DD-A8EA-38609EFAF30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03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6E9804-C11E-4521-ADED-318A1EFBDFF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675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Samhällets beredskap börjar med din hemberedskap</a:t>
            </a:r>
            <a:endParaRPr lang="en-GB" dirty="0"/>
          </a:p>
          <a:p>
            <a:r>
              <a:rPr lang="en-GB" dirty="0" err="1"/>
              <a:t>Minst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veckas</a:t>
            </a:r>
            <a:r>
              <a:rPr lang="en-GB" dirty="0"/>
              <a:t> </a:t>
            </a:r>
            <a:r>
              <a:rPr lang="en-GB" dirty="0" err="1"/>
              <a:t>hemberedskap</a:t>
            </a:r>
            <a:endParaRPr lang="en-GB" dirty="0"/>
          </a:p>
          <a:p>
            <a:r>
              <a:rPr lang="en-GB" dirty="0" err="1"/>
              <a:t>Alla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möjlighet</a:t>
            </a:r>
            <a:r>
              <a:rPr lang="en-GB" dirty="0"/>
              <a:t> </a:t>
            </a:r>
            <a:r>
              <a:rPr lang="en-GB" dirty="0" err="1"/>
              <a:t>behöver</a:t>
            </a:r>
            <a:r>
              <a:rPr lang="en-GB" dirty="0"/>
              <a:t> ha </a:t>
            </a:r>
            <a:r>
              <a:rPr lang="en-GB" dirty="0" err="1"/>
              <a:t>en</a:t>
            </a:r>
            <a:r>
              <a:rPr lang="en-GB" dirty="0"/>
              <a:t> beredskap. Men vi </a:t>
            </a:r>
            <a:r>
              <a:rPr lang="en-GB" dirty="0" err="1"/>
              <a:t>behöver</a:t>
            </a:r>
            <a:r>
              <a:rPr lang="en-GB" dirty="0"/>
              <a:t> </a:t>
            </a:r>
            <a:r>
              <a:rPr lang="en-GB" dirty="0" err="1"/>
              <a:t>också</a:t>
            </a:r>
            <a:r>
              <a:rPr lang="en-GB" dirty="0"/>
              <a:t> </a:t>
            </a:r>
            <a:r>
              <a:rPr lang="en-GB" dirty="0" err="1"/>
              <a:t>hjälpa</a:t>
            </a:r>
            <a:r>
              <a:rPr lang="en-GB" dirty="0"/>
              <a:t> </a:t>
            </a:r>
            <a:r>
              <a:rPr lang="en-GB" dirty="0" err="1"/>
              <a:t>dem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inte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möjlighet</a:t>
            </a:r>
            <a:r>
              <a:rPr lang="en-GB" dirty="0"/>
              <a:t>, </a:t>
            </a:r>
            <a:r>
              <a:rPr lang="en-GB" dirty="0" err="1"/>
              <a:t>gå</a:t>
            </a:r>
            <a:r>
              <a:rPr lang="en-GB" dirty="0"/>
              <a:t> </a:t>
            </a:r>
            <a:r>
              <a:rPr lang="en-GB" dirty="0" err="1"/>
              <a:t>ihop</a:t>
            </a:r>
            <a:r>
              <a:rPr lang="en-GB" dirty="0"/>
              <a:t> om saker </a:t>
            </a:r>
            <a:r>
              <a:rPr lang="en-GB" dirty="0" err="1"/>
              <a:t>och</a:t>
            </a:r>
            <a:r>
              <a:rPr lang="en-GB" dirty="0"/>
              <a:t> dela med </a:t>
            </a:r>
            <a:r>
              <a:rPr lang="en-GB" dirty="0" err="1"/>
              <a:t>oss</a:t>
            </a:r>
            <a:r>
              <a:rPr lang="en-GB" dirty="0"/>
              <a:t> till </a:t>
            </a:r>
            <a:r>
              <a:rPr lang="en-GB" dirty="0" err="1"/>
              <a:t>andra</a:t>
            </a:r>
            <a:endParaRPr lang="en-GB" dirty="0"/>
          </a:p>
          <a:p>
            <a:r>
              <a:rPr lang="en-GB" dirty="0" err="1"/>
              <a:t>Förbered</a:t>
            </a:r>
            <a:r>
              <a:rPr lang="en-GB" dirty="0"/>
              <a:t> </a:t>
            </a:r>
            <a:r>
              <a:rPr lang="en-GB" dirty="0" err="1"/>
              <a:t>innan</a:t>
            </a:r>
            <a:r>
              <a:rPr lang="en-GB" dirty="0"/>
              <a:t> </a:t>
            </a:r>
            <a:r>
              <a:rPr lang="en-GB" dirty="0" err="1"/>
              <a:t>något</a:t>
            </a:r>
            <a:r>
              <a:rPr lang="en-GB" dirty="0"/>
              <a:t> </a:t>
            </a:r>
            <a:r>
              <a:rPr lang="en-GB" dirty="0" err="1"/>
              <a:t>händer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6E9804-C11E-4521-ADED-318A1EFBDFF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696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6E9804-C11E-4521-ADED-318A1EFBDFF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934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6E9804-C11E-4521-ADED-318A1EFBDFF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554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rgbClr val="B71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4F034860-27A3-4E52-AFC2-F3026E99AD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" y="325861"/>
            <a:ext cx="9448801" cy="65321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AF9228C-046D-40EC-9E6D-E6846EF5C1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Tw Cen MT" panose="020B06020201040206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D63507-5702-40AF-9B59-780095F54B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Tw Cen MT" panose="020B06020201040206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DD0989-B40B-455E-B868-44A5A43033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1475" y="604520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w Cen MT" panose="020B0602020104020603" pitchFamily="34" charset="0"/>
              </a:defRPr>
            </a:lvl1pPr>
          </a:lstStyle>
          <a:p>
            <a:fld id="{3896089D-3F02-4B11-A760-FD3AABA920A8}" type="datetimeFigureOut">
              <a:rPr lang="sv-SE" smtClean="0"/>
              <a:pPr/>
              <a:t>2026-06-11</a:t>
            </a:fld>
            <a:endParaRPr lang="sv-SE" dirty="0"/>
          </a:p>
        </p:txBody>
      </p:sp>
      <p:pic>
        <p:nvPicPr>
          <p:cNvPr id="12" name="Bildobjekt 11" descr="En bild som visar text, clipart&#10;&#10;Automatiskt genererad beskrivning">
            <a:extLst>
              <a:ext uri="{FF2B5EF4-FFF2-40B4-BE49-F238E27FC236}">
                <a16:creationId xmlns:a16="http://schemas.microsoft.com/office/drawing/2014/main" id="{0C252DAF-380C-45E4-AA52-2695113443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851" y="5628813"/>
            <a:ext cx="2312634" cy="83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36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9BC293-B491-4819-8ECB-2BD84B5D6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5451D4-3DFD-411C-8406-92C72EC8B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5607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C9B18E-C6A3-4792-B0BD-82BA2B06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t>2026-06-11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542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8FABB4-E9E8-4169-8F79-5144CC42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A5D54D-A4DC-4074-9B4F-A9B8DFA88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4FC77B-56F2-4437-A1AF-667D20212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t>2026-06-11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1160F1-8AE8-4D0A-AC9A-1989D874F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422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EA4805-67FA-463B-96F5-DA98E7CFD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168C182-403C-4EC4-ADFD-0EF3121FA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48E19CC-CB03-4BC3-A197-E4C965479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CC42ECE-66B4-4A58-AE63-CEA356CD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t>2026-06-11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97FD911-729A-46B7-AB9B-C3B9467D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73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81FFC-1A64-46E0-8684-499F790C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E4D6D5A-F268-414D-BDD3-28F9E4596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A6736A9-FD7A-4E8C-BD94-AD22B74FB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4F5166F-5543-4E68-A1CD-602CBE70C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7A7EFDF-B60B-4EC2-A8EE-51E6D6F66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3B25575-60D8-4398-B876-54C097483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t>2026-06-11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82C7FD3-FB6C-4FAF-B8E4-DE342C45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249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34B6CB5C-BBF3-4AEE-A276-1D70FB2F5B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747" y="1240176"/>
            <a:ext cx="6192253" cy="437764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84F4E7C-3D25-44EA-AE93-579D049A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63" y="867861"/>
            <a:ext cx="105156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D07AA3A-238D-4352-9F56-E4570D08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pPr/>
              <a:t>2026-06-11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59A269-B313-4CF8-9B83-1098C8CCC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50621D49-6054-40FC-881E-3F9089E4D3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5463" y="2193424"/>
            <a:ext cx="7627937" cy="36020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141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DA84CCE-2C79-4FD1-BD8D-59BC285C7A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99" y="2275221"/>
            <a:ext cx="5817732" cy="411287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AEBD98-3639-4AA5-A924-05A123775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631" y="902409"/>
            <a:ext cx="7772399" cy="1325563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8B9B207-D25C-4EC8-95AE-FC26CBE24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pPr/>
              <a:t>2026-06-11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7EFEF2-D3A0-4156-8C35-7D8948905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966644FD-2A86-4B5A-BA83-C078E36749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50631" y="2227972"/>
            <a:ext cx="7772400" cy="3233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6728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B9FE81-4D15-4752-AEE6-026EB5E49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5A7EF20-178D-4704-BD97-7BDC97621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t>2026-06-11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FD88395-A94A-40B3-81D3-BDC12AF9B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170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9446572-2709-42BA-A3FB-004D96EC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089D-3F02-4B11-A760-FD3AABA920A8}" type="datetimeFigureOut">
              <a:rPr lang="sv-SE" smtClean="0"/>
              <a:t>2026-06-11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8F2B44B-E560-4F18-9088-B8F533AC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972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 och innehål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5">
            <a:extLst>
              <a:ext uri="{FF2B5EF4-FFF2-40B4-BE49-F238E27FC236}">
                <a16:creationId xmlns:a16="http://schemas.microsoft.com/office/drawing/2014/main" id="{1A84967E-03BD-FDDB-8C1F-EC6CA2D7A9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6960810-8C01-47CE-B39D-C931C2B8EC4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8808721" y="1062703"/>
            <a:ext cx="2828924" cy="105184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B2EE45-8107-4DF6-B7D2-B3F80F43CEF7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808720" y="2181225"/>
            <a:ext cx="2828923" cy="3639702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Rektangel 3" descr="TagShapePrint">
            <a:extLst>
              <a:ext uri="{FF2B5EF4-FFF2-40B4-BE49-F238E27FC236}">
                <a16:creationId xmlns:a16="http://schemas.microsoft.com/office/drawing/2014/main" id="{32D0FF3B-541A-4046-ADC9-AA4ECAEB50A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7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ACAB9259-5F7F-8ABB-4DA7-F2F938E65A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6960810-8C01-47CE-B39D-C931C2B8EC49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471920" y="1443703"/>
            <a:ext cx="4744720" cy="55781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B2EE45-8107-4DF6-B7D2-B3F80F43CEF7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471920" y="2113281"/>
            <a:ext cx="4744720" cy="4088646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Rektangel 3" descr="TagShapePrint">
            <a:extLst>
              <a:ext uri="{FF2B5EF4-FFF2-40B4-BE49-F238E27FC236}">
                <a16:creationId xmlns:a16="http://schemas.microsoft.com/office/drawing/2014/main" id="{32D0FF3B-541A-4046-ADC9-AA4ECAEB50A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DA42B89-0638-466C-B27B-0C435B934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FF2A6F2-2AF5-4415-96DC-099DAFA08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9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6612F45-621D-4021-BF65-D841BDEEA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055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w Cen MT" panose="020B0602020104020603" pitchFamily="34" charset="0"/>
              </a:defRPr>
            </a:lvl1pPr>
          </a:lstStyle>
          <a:p>
            <a:fld id="{3896089D-3F02-4B11-A760-FD3AABA920A8}" type="datetimeFigureOut">
              <a:rPr lang="sv-SE" smtClean="0"/>
              <a:pPr/>
              <a:t>2026-06-11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4BAC0F-000A-4333-A4AB-DB121AC9BB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0553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w Cen MT" panose="020B0602020104020603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8" name="Bildobjekt 7" descr="En bild som visar text, tecken&#10;&#10;Automatiskt genererad beskrivning">
            <a:extLst>
              <a:ext uri="{FF2B5EF4-FFF2-40B4-BE49-F238E27FC236}">
                <a16:creationId xmlns:a16="http://schemas.microsoft.com/office/drawing/2014/main" id="{44F14581-2C94-4A89-A14B-24535986BD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523" y="5850510"/>
            <a:ext cx="2041277" cy="77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4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9" r:id="rId6"/>
    <p:sldLayoutId id="2147483658" r:id="rId7"/>
    <p:sldLayoutId id="2147483654" r:id="rId8"/>
    <p:sldLayoutId id="2147483655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w Cen MT" panose="020B06020201040206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Hanna.lindstrom@mora.s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0D15FB-D934-4D7A-84FF-0D58BD9D6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0910"/>
            <a:ext cx="9144000" cy="2387600"/>
          </a:xfrm>
        </p:spPr>
        <p:txBody>
          <a:bodyPr>
            <a:normAutofit/>
          </a:bodyPr>
          <a:lstStyle/>
          <a:p>
            <a:r>
              <a:rPr lang="sv-SE" sz="6600" dirty="0">
                <a:latin typeface="Tw Cen MT"/>
              </a:rPr>
              <a:t>Beredskap, skyddsrum</a:t>
            </a:r>
            <a:endParaRPr lang="sv-SE" sz="66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BB2C468-2173-4849-8E61-303EBB391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7132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>
                <a:latin typeface="Tw Cen MT"/>
              </a:rPr>
              <a:t>KPTR 2026-04-21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5710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D6F491-D53C-9103-75BD-45DF1AFB7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är ett skyddsrum?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D231D38-BE94-7474-F181-452149D33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/>
              <a:t>Skyddsrum är utrymmen som ska skydda befolkningen i krig.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Ett skyddsrum är ett utrymme i en byggnad med förstärkta väggar, tak, golv och dörr.</a:t>
            </a:r>
          </a:p>
          <a:p>
            <a:r>
              <a:rPr lang="sv-SE" dirty="0"/>
              <a:t>Det kan stå emot tryckvåg och splitter, brand, strålning och bråte från raserade hus.</a:t>
            </a:r>
          </a:p>
          <a:p>
            <a:r>
              <a:rPr lang="sv-SE" dirty="0"/>
              <a:t>Skyddsrummet har ett eget ventilationssystem för att stänga ute giftiga gaser och radioaktivt damm. </a:t>
            </a:r>
          </a:p>
        </p:txBody>
      </p:sp>
    </p:spTree>
    <p:extLst>
      <p:ext uri="{BB962C8B-B14F-4D97-AF65-F5344CB8AC3E}">
        <p14:creationId xmlns:p14="http://schemas.microsoft.com/office/powerpoint/2010/main" val="401190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803FD1-0DB2-F454-3AF5-1A1DEE7DE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Vem ansvarar för skyddsrum?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29224B-5DD9-29F1-C81B-6B2CB6F1E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Fastighetsägaren både äger och ansvarar för att underhålla skyddsrum.</a:t>
            </a:r>
          </a:p>
          <a:p>
            <a:r>
              <a:rPr lang="sv-SE" dirty="0"/>
              <a:t>Fastighetsägaren är ansvarig för att ställa i ordning skyddsrum inom 48 timmar (2 dygn) vid beslut om höjd beredskap.</a:t>
            </a:r>
          </a:p>
        </p:txBody>
      </p:sp>
    </p:spTree>
    <p:extLst>
      <p:ext uri="{BB962C8B-B14F-4D97-AF65-F5344CB8AC3E}">
        <p14:creationId xmlns:p14="http://schemas.microsoft.com/office/powerpoint/2010/main" val="402039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40E81F-1490-2A34-8C67-3DFAE78C5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D45DC1-BA40-A5E3-5F3A-4793C2163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8BD5D10-A21C-0074-6C8D-F2BCFCC42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515600" cy="717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1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51BF6F-5E5A-69EB-6344-B27FBF2E7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A87822-70D1-7B49-5134-EF6BC4DB3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0DD116C-2681-4518-EA39-3774CC240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515600" cy="720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36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0DCF85-3704-3847-BDCC-20B0E95A9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MCF – VMA-</a:t>
            </a:r>
            <a:r>
              <a:rPr lang="en-US" dirty="0" err="1"/>
              <a:t>kartan</a:t>
            </a:r>
            <a:endParaRPr lang="en-US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D80B470-F952-9C0C-C210-F7AAC211DA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45" b="30336"/>
          <a:stretch>
            <a:fillRect/>
          </a:stretch>
        </p:blipFill>
        <p:spPr>
          <a:xfrm>
            <a:off x="838200" y="1825625"/>
            <a:ext cx="10515600" cy="3889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824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 descr="En bild som visar text, bok, meny, Tryck&#10;&#10;Automatiskt genererad beskrivning">
            <a:extLst>
              <a:ext uri="{FF2B5EF4-FFF2-40B4-BE49-F238E27FC236}">
                <a16:creationId xmlns:a16="http://schemas.microsoft.com/office/drawing/2014/main" id="{A28C40B0-5D4C-B2A5-A926-DFE7D2BE6E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C8D328DE-5D97-EF58-4093-38FB6EB7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233" y="745070"/>
            <a:ext cx="3721767" cy="1051847"/>
          </a:xfrm>
        </p:spPr>
        <p:txBody>
          <a:bodyPr>
            <a:normAutofit fontScale="90000"/>
          </a:bodyPr>
          <a:lstStyle/>
          <a:p>
            <a:r>
              <a:rPr lang="sv-SE" dirty="0"/>
              <a:t>Lär dig varnings- signalerna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4E136B8-7B23-706D-38E6-2AA20CC4E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8089" y="1729540"/>
            <a:ext cx="2828923" cy="4729012"/>
          </a:xfrm>
        </p:spPr>
        <p:txBody>
          <a:bodyPr>
            <a:normAutofit fontScale="92500"/>
          </a:bodyPr>
          <a:lstStyle/>
          <a:p>
            <a:r>
              <a:rPr lang="sv-SE" dirty="0"/>
              <a:t>VMA är den vanligaste signalen som används vid allvarliga olyckor och kriser.</a:t>
            </a:r>
          </a:p>
          <a:p>
            <a:r>
              <a:rPr lang="sv-SE" dirty="0"/>
              <a:t>Övriga signaler används vid krigsfara och krig.</a:t>
            </a:r>
          </a:p>
          <a:p>
            <a:r>
              <a:rPr lang="sv-SE" dirty="0"/>
              <a:t>Lär dig hur du ska agera vid de olika signalerna.</a:t>
            </a:r>
          </a:p>
        </p:txBody>
      </p:sp>
    </p:spTree>
    <p:extLst>
      <p:ext uri="{BB962C8B-B14F-4D97-AF65-F5344CB8AC3E}">
        <p14:creationId xmlns:p14="http://schemas.microsoft.com/office/powerpoint/2010/main" val="124249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latshållare för bild 25" descr="En bild som visar text, Publikation, papper, Tryck&#10;&#10;Automatiskt genererad beskrivning">
            <a:extLst>
              <a:ext uri="{FF2B5EF4-FFF2-40B4-BE49-F238E27FC236}">
                <a16:creationId xmlns:a16="http://schemas.microsoft.com/office/drawing/2014/main" id="{BBD805BF-69E2-345C-D51B-3FBE0CD84C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94B33A7B-0701-1EFB-F2EE-461015B1E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720" y="869890"/>
            <a:ext cx="3213233" cy="1051847"/>
          </a:xfrm>
        </p:spPr>
        <p:txBody>
          <a:bodyPr>
            <a:normAutofit fontScale="90000"/>
          </a:bodyPr>
          <a:lstStyle/>
          <a:p>
            <a:r>
              <a:rPr lang="sv-SE" dirty="0"/>
              <a:t>Olika skydd vid luftangrepp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B107C9A-DCB3-827D-74A1-68EB0396F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8720" y="2293803"/>
            <a:ext cx="2828923" cy="3639702"/>
          </a:xfrm>
        </p:spPr>
        <p:txBody>
          <a:bodyPr/>
          <a:lstStyle/>
          <a:p>
            <a:r>
              <a:rPr lang="sv-SE" dirty="0"/>
              <a:t>Ta dig till det skydd som ligger närmast.</a:t>
            </a:r>
          </a:p>
          <a:p>
            <a:r>
              <a:rPr lang="sv-SE" dirty="0"/>
              <a:t>Det finns andra sätt att söka skydd om du inte har tillgång till ett skyddsrum.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3445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tshållare för bild 18" descr="En bild som visar text, bok, Publikation, Tryck&#10;&#10;Automatiskt genererad beskrivning">
            <a:extLst>
              <a:ext uri="{FF2B5EF4-FFF2-40B4-BE49-F238E27FC236}">
                <a16:creationId xmlns:a16="http://schemas.microsoft.com/office/drawing/2014/main" id="{B5AC6E19-FC27-33A8-D2CD-E93A7A9AF8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8"/>
          <a:stretch/>
        </p:blipFill>
        <p:spPr>
          <a:xfrm>
            <a:off x="0" y="0"/>
            <a:ext cx="12191999" cy="685800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1DDED35D-77CB-032C-FA9E-7F8DDC0D7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1920" y="777732"/>
            <a:ext cx="4744720" cy="1012567"/>
          </a:xfrm>
        </p:spPr>
        <p:txBody>
          <a:bodyPr>
            <a:normAutofit fontScale="90000"/>
          </a:bodyPr>
          <a:lstStyle/>
          <a:p>
            <a:r>
              <a:rPr lang="sv-SE" dirty="0"/>
              <a:t>Vid kris eller krig kan du behöva utrymma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AD4D76C-B953-6298-CE8A-33139EBEC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1920" y="1863024"/>
            <a:ext cx="4744720" cy="4088646"/>
          </a:xfrm>
        </p:spPr>
        <p:txBody>
          <a:bodyPr>
            <a:normAutofit lnSpcReduction="10000"/>
          </a:bodyPr>
          <a:lstStyle/>
          <a:p>
            <a:r>
              <a:rPr lang="sv-SE" dirty="0"/>
              <a:t>Det kan inträffa allvarliga händelser som innebär att du måste lämna ett område.</a:t>
            </a:r>
          </a:p>
          <a:p>
            <a:r>
              <a:rPr lang="sv-SE" dirty="0"/>
              <a:t>Du får besked om utrymning genom VMA. Lyssna på Sveriges Radio P4.</a:t>
            </a:r>
          </a:p>
          <a:p>
            <a:r>
              <a:rPr lang="sv-SE" dirty="0"/>
              <a:t>Planera i förväg vad som kan vara bra att ta med om du snabbt måste lämna din bostad.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3283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33945121-F967-AF6E-6B77-9F5CF1077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Tillgänglighetsanpassade skyddsrum	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F630C39-8DEF-DED3-86A0-4518157DF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Nya lagen </a:t>
            </a:r>
            <a:r>
              <a:rPr lang="sv-SE" b="1" dirty="0"/>
              <a:t>”Ett starkare skydd för civilbefolkningen vid höjd beredskap”</a:t>
            </a:r>
          </a:p>
          <a:p>
            <a:r>
              <a:rPr lang="sv-SE" dirty="0"/>
              <a:t>Ställer inga krav på tillgänglighetsanpassning i skyddsrum</a:t>
            </a:r>
          </a:p>
          <a:p>
            <a:r>
              <a:rPr lang="sv-SE" dirty="0"/>
              <a:t>Men tillgänglighet är av största vid och det ska göras i den utsträckning det är möjligt</a:t>
            </a:r>
          </a:p>
          <a:p>
            <a:r>
              <a:rPr lang="sv-SE" dirty="0"/>
              <a:t>Nationellt innovationsprogram om framtidens skyddsrum</a:t>
            </a:r>
          </a:p>
        </p:txBody>
      </p:sp>
    </p:spTree>
    <p:extLst>
      <p:ext uri="{BB962C8B-B14F-4D97-AF65-F5344CB8AC3E}">
        <p14:creationId xmlns:p14="http://schemas.microsoft.com/office/powerpoint/2010/main" val="4046266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tshållare för bild 13" descr="En bild som visar text, Tryck, papper, grafisk design&#10;&#10;Automatiskt genererad beskrivning">
            <a:extLst>
              <a:ext uri="{FF2B5EF4-FFF2-40B4-BE49-F238E27FC236}">
                <a16:creationId xmlns:a16="http://schemas.microsoft.com/office/drawing/2014/main" id="{351F547F-2968-2EF3-9359-6B5C464C4E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CFE8E31A-0FCC-EE67-56E9-B26094AD6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341" y="668067"/>
            <a:ext cx="3376864" cy="968227"/>
          </a:xfrm>
        </p:spPr>
        <p:txBody>
          <a:bodyPr>
            <a:normAutofit fontScale="90000"/>
          </a:bodyPr>
          <a:lstStyle/>
          <a:p>
            <a:r>
              <a:rPr lang="sv-SE" dirty="0"/>
              <a:t>Minst en veckas hemberedskap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FC700B16-9930-E8E4-5D55-ADB890AAA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341" y="1636294"/>
            <a:ext cx="3020728" cy="4417997"/>
          </a:xfrm>
        </p:spPr>
        <p:txBody>
          <a:bodyPr>
            <a:normAutofit fontScale="92500"/>
          </a:bodyPr>
          <a:lstStyle/>
          <a:p>
            <a:r>
              <a:rPr lang="sv-SE" dirty="0"/>
              <a:t>Ju fler som har en hemberedskap, desto starkare blir vår motståndskraft.</a:t>
            </a:r>
          </a:p>
          <a:p>
            <a:r>
              <a:rPr lang="sv-SE" dirty="0"/>
              <a:t>Förbered dig innan något händer så minskar du risken för hamstring. </a:t>
            </a:r>
          </a:p>
          <a:p>
            <a:r>
              <a:rPr lang="sv-SE" dirty="0"/>
              <a:t>Tänk på att en kris kan uppstå utan förvarning.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5967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latshållare för bild 13" descr="En bild som visar text, bok, Publikation, papper&#10;&#10;Automatiskt genererad beskrivning">
            <a:extLst>
              <a:ext uri="{FF2B5EF4-FFF2-40B4-BE49-F238E27FC236}">
                <a16:creationId xmlns:a16="http://schemas.microsoft.com/office/drawing/2014/main" id="{C0E7DD66-5770-2EDB-0CF1-DA852D3DF20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/>
          <a:stretch/>
        </p:blipFill>
        <p:spPr>
          <a:xfrm>
            <a:off x="80211" y="0"/>
            <a:ext cx="12192000" cy="685800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54748385-C3FC-84F0-1EA1-1FA8B3BFE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7714" y="927949"/>
            <a:ext cx="3782728" cy="592842"/>
          </a:xfrm>
        </p:spPr>
        <p:txBody>
          <a:bodyPr>
            <a:normAutofit fontScale="90000"/>
          </a:bodyPr>
          <a:lstStyle/>
          <a:p>
            <a:r>
              <a:rPr lang="sv-SE" dirty="0"/>
              <a:t>Steg för steg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82C8650-4607-7D93-2F24-DE2370025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3966" y="1520791"/>
            <a:ext cx="2828923" cy="4277328"/>
          </a:xfrm>
        </p:spPr>
        <p:txBody>
          <a:bodyPr>
            <a:normAutofit lnSpcReduction="10000"/>
          </a:bodyPr>
          <a:lstStyle/>
          <a:p>
            <a:r>
              <a:rPr lang="sv-SE" dirty="0"/>
              <a:t>Börja med att se över vad du redan har. Fyll på efterhand och gå ihop om vissa saker. </a:t>
            </a:r>
          </a:p>
          <a:p>
            <a:r>
              <a:rPr lang="sv-SE" dirty="0"/>
              <a:t>Ju bättre hemberedskap du har, desto mer kan du hjälpa andra.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438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 descr="En bild som visar text&#10;&#10;Automatiskt genererad beskrivning">
            <a:extLst>
              <a:ext uri="{FF2B5EF4-FFF2-40B4-BE49-F238E27FC236}">
                <a16:creationId xmlns:a16="http://schemas.microsoft.com/office/drawing/2014/main" id="{C3F1BA6A-15B9-A039-B085-612CD35C67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8"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935C438D-4B8F-B3F9-4FA3-EE247EA42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922" y="1126070"/>
            <a:ext cx="4744720" cy="866360"/>
          </a:xfrm>
        </p:spPr>
        <p:txBody>
          <a:bodyPr>
            <a:normAutofit fontScale="90000"/>
          </a:bodyPr>
          <a:lstStyle/>
          <a:p>
            <a:r>
              <a:rPr lang="sv-SE" dirty="0"/>
              <a:t>Vänta inte tills krisen kommer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9296162-34DD-3205-6DE9-DD38340C1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8922" y="2127097"/>
            <a:ext cx="4744720" cy="4349572"/>
          </a:xfrm>
        </p:spPr>
        <p:txBody>
          <a:bodyPr/>
          <a:lstStyle/>
          <a:p>
            <a:r>
              <a:rPr lang="sv-SE" dirty="0"/>
              <a:t>Allt du gör för att stärka din hemberedskap innan något händer, blir betydelsefullt om krisen kommer. </a:t>
            </a:r>
          </a:p>
          <a:p>
            <a:r>
              <a:rPr lang="sv-SE" dirty="0"/>
              <a:t>Öva din hemberedskap med MSB:s webbutbildning ”Sju dagar”.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695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latshållare för bild 15" descr="En bild som visar text, design, skärmbild&#10;&#10;Automatiskt genererad beskrivning">
            <a:extLst>
              <a:ext uri="{FF2B5EF4-FFF2-40B4-BE49-F238E27FC236}">
                <a16:creationId xmlns:a16="http://schemas.microsoft.com/office/drawing/2014/main" id="{F1638A21-D1BE-A9F5-6536-A2375B6BE7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8"/>
          <a:stretch/>
        </p:blipFill>
        <p:spPr>
          <a:xfrm>
            <a:off x="0" y="0"/>
            <a:ext cx="12191999" cy="6858000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3716D56B-7CEC-D322-09B4-49918A38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1920" y="723451"/>
            <a:ext cx="4744720" cy="881283"/>
          </a:xfrm>
        </p:spPr>
        <p:txBody>
          <a:bodyPr>
            <a:normAutofit fontScale="90000"/>
          </a:bodyPr>
          <a:lstStyle/>
          <a:p>
            <a:r>
              <a:rPr lang="sv-SE" dirty="0"/>
              <a:t>Råd till dig som har behov av extra stöd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D94CCC5-6311-3098-E85B-BD4A82056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1920" y="1805270"/>
            <a:ext cx="4744720" cy="3883261"/>
          </a:xfrm>
        </p:spPr>
        <p:txBody>
          <a:bodyPr>
            <a:normAutofit lnSpcReduction="10000"/>
          </a:bodyPr>
          <a:lstStyle/>
          <a:p>
            <a:r>
              <a:rPr lang="sv-SE" dirty="0"/>
              <a:t>Prata med andra i din närhet om dina behov och förutsättningar. </a:t>
            </a:r>
          </a:p>
          <a:p>
            <a:r>
              <a:rPr lang="sv-SE" dirty="0"/>
              <a:t>Öva gärna på ett scenario – det gör att du blir medveten om utmaningar och möjligheter. </a:t>
            </a:r>
          </a:p>
          <a:p>
            <a:r>
              <a:rPr lang="sv-SE" dirty="0"/>
              <a:t>Gå med i en förening och lyft gemensamma frågor om säkerhet och beredskap.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959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B0CEC-A6CC-5E33-22B6-1634CF85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Frivilliga resursgruppen (FRG)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688DF0-A87F-6A90-D73E-2639C486FA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sv-SE" sz="3800" dirty="0"/>
              <a:t>FRG är en utbildad och organiserad förstärkningsresurs till kommunens ordinarie verksamheter vid kriser. </a:t>
            </a:r>
          </a:p>
          <a:p>
            <a:pPr marL="0" indent="0">
              <a:buNone/>
            </a:pPr>
            <a:endParaRPr lang="sv-SE" sz="3800" b="1" dirty="0"/>
          </a:p>
          <a:p>
            <a:pPr marL="0" indent="0" algn="l">
              <a:buNone/>
            </a:pPr>
            <a:r>
              <a:rPr lang="sv-SE" sz="3800" b="1" i="0" dirty="0">
                <a:solidFill>
                  <a:srgbClr val="000000"/>
                </a:solidFill>
                <a:effectLst/>
              </a:rPr>
              <a:t>Exempel på uppgifter: </a:t>
            </a:r>
          </a:p>
          <a:p>
            <a:pPr marL="0" marR="0"/>
            <a:r>
              <a:rPr lang="sv-SE" sz="3800" dirty="0">
                <a:effectLst/>
              </a:rPr>
              <a:t>Bemanning av informations- och trygghetspunkter</a:t>
            </a:r>
          </a:p>
          <a:p>
            <a:pPr marL="0" marR="0"/>
            <a:r>
              <a:rPr lang="sv-SE" sz="3800" dirty="0">
                <a:effectLst/>
              </a:rPr>
              <a:t>Nödvattenhantering</a:t>
            </a:r>
          </a:p>
          <a:p>
            <a:pPr marL="0" marR="0"/>
            <a:r>
              <a:rPr lang="sv-SE" sz="3800" dirty="0">
                <a:effectLst/>
              </a:rPr>
              <a:t>Kritiska transporter</a:t>
            </a:r>
          </a:p>
          <a:p>
            <a:pPr marL="0" marR="0"/>
            <a:r>
              <a:rPr lang="sv-SE" sz="3800" dirty="0">
                <a:effectLst/>
              </a:rPr>
              <a:t>Stabsarbete (ex. ta fram underlag och kontakta leverantörer)</a:t>
            </a:r>
          </a:p>
          <a:p>
            <a:pPr marL="0" marR="0"/>
            <a:r>
              <a:rPr lang="sv-SE" sz="3800" dirty="0">
                <a:effectLst/>
              </a:rPr>
              <a:t>Efterbevakning vid bränder</a:t>
            </a:r>
          </a:p>
          <a:p>
            <a:pPr marL="0" marR="0"/>
            <a:r>
              <a:rPr lang="sv-SE" sz="3800" dirty="0">
                <a:effectLst/>
              </a:rPr>
              <a:t>Organisera spontanfrivilliga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543FBBD-E0A3-FFB0-EAF5-E83ABBB691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sv-SE" sz="3800" b="1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Kommande informationsmöten:</a:t>
            </a:r>
            <a:endParaRPr lang="sv-SE" sz="3800" dirty="0">
              <a:effectLst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25 april 2026</a:t>
            </a:r>
          </a:p>
          <a:p>
            <a:pPr marL="342900" lvl="0" indent="-342900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10-12 </a:t>
            </a:r>
            <a:r>
              <a:rPr lang="sv-SE" sz="3800" dirty="0" err="1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Venjan</a:t>
            </a: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 kommunalhus</a:t>
            </a:r>
          </a:p>
          <a:p>
            <a:pPr marL="342900" lvl="0" indent="-342900">
              <a:lnSpc>
                <a:spcPct val="11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13.30-15.30 Sollerön sockenhuset  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26 april 2026</a:t>
            </a:r>
          </a:p>
          <a:p>
            <a:pPr marL="342900" lvl="0" indent="-342900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9-11 </a:t>
            </a:r>
            <a:r>
              <a:rPr lang="sv-SE" sz="3800" dirty="0" err="1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Färnäs</a:t>
            </a: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 bygdegård</a:t>
            </a:r>
          </a:p>
          <a:p>
            <a:pPr marL="342900" lvl="0" indent="-342900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12-14 </a:t>
            </a:r>
            <a:r>
              <a:rPr lang="sv-SE" sz="3800" dirty="0" err="1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Våmhus</a:t>
            </a: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 bygdegård</a:t>
            </a:r>
          </a:p>
          <a:p>
            <a:pPr marL="342900" lvl="0" indent="-342900">
              <a:lnSpc>
                <a:spcPct val="11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15-17 </a:t>
            </a:r>
            <a:r>
              <a:rPr lang="sv-SE" sz="3800" dirty="0" err="1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Oxberg</a:t>
            </a: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 gamla skolan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sv-SE" sz="3800" dirty="0">
                <a:effectLst/>
                <a:ea typeface="Georgia" panose="02040502050405020303" pitchFamily="18" charset="0"/>
                <a:cs typeface="Times New Roman" panose="02020603050405020304" pitchFamily="18" charset="0"/>
              </a:rPr>
              <a:t>Mötet är öppet för alla och ingen föranmälan krävs.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917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948EB16-3F2A-2663-2D06-950E4758F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 för mig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8F0113A-064B-11C8-E2CA-BF327C863D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Hanna Lindström, Beredskapssamordnare</a:t>
            </a:r>
          </a:p>
          <a:p>
            <a:r>
              <a:rPr lang="sv-SE" dirty="0">
                <a:hlinkClick r:id="rId2"/>
              </a:rPr>
              <a:t>Hanna.lindstrom@mora.se</a:t>
            </a:r>
            <a:endParaRPr lang="sv-SE" dirty="0"/>
          </a:p>
          <a:p>
            <a:r>
              <a:rPr lang="sv-SE" dirty="0"/>
              <a:t>0250-26415</a:t>
            </a:r>
          </a:p>
        </p:txBody>
      </p:sp>
    </p:spTree>
    <p:extLst>
      <p:ext uri="{BB962C8B-B14F-4D97-AF65-F5344CB8AC3E}">
        <p14:creationId xmlns:p14="http://schemas.microsoft.com/office/powerpoint/2010/main" val="17363327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COL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COL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GROUNDCOLOR" val="16777215"/>
  <p:tag name="TEXTCOLOR" val="167772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COL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COL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GROUNDCOLOR" val="16777215"/>
  <p:tag name="TEXTCOLOR" val="16777215"/>
</p:tagLst>
</file>

<file path=ppt/theme/theme1.xml><?xml version="1.0" encoding="utf-8"?>
<a:theme xmlns:a="http://schemas.openxmlformats.org/drawingml/2006/main" name="Mora kommun">
  <a:themeElements>
    <a:clrScheme name="Anpassa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0182B"/>
      </a:accent1>
      <a:accent2>
        <a:srgbClr val="4691B4"/>
      </a:accent2>
      <a:accent3>
        <a:srgbClr val="E3E3E3"/>
      </a:accent3>
      <a:accent4>
        <a:srgbClr val="FFDA62"/>
      </a:accent4>
      <a:accent5>
        <a:srgbClr val="2BAD7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ra kommun (1).pptx  -  Skrivskyddad" id="{0F0756D2-077F-4EB2-9E1F-0E83C5925E13}" vid="{D11A38C5-61DD-40CE-8A12-3826A585713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491e4f-5d38-4c24-85cb-c5144f8a0d2f}">
  <we:reference id="33491e4f-5d38-4c24-85cb-c5144f8a0d2f" version="1.0.0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9BBCBF21362E4099AE6C2F27C58737" ma:contentTypeVersion="14" ma:contentTypeDescription="Skapa ett nytt dokument." ma:contentTypeScope="" ma:versionID="5041243acda8e0f98c889d3f48378b33">
  <xsd:schema xmlns:xsd="http://www.w3.org/2001/XMLSchema" xmlns:xs="http://www.w3.org/2001/XMLSchema" xmlns:p="http://schemas.microsoft.com/office/2006/metadata/properties" xmlns:ns2="10c3a147-0d64-46aa-a281-dc97358e8373" xmlns:ns3="d7532cd0-e888-47d6-8f58-db0210f25002" targetNamespace="http://schemas.microsoft.com/office/2006/metadata/properties" ma:root="true" ma:fieldsID="6f5264957772f6495c35788a84af5de4" ns2:_="" ns3:_="">
    <xsd:import namespace="10c3a147-0d64-46aa-a281-dc97358e8373"/>
    <xsd:import namespace="d7532cd0-e888-47d6-8f58-db0210f250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c3a147-0d64-46aa-a281-dc97358e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e641fc9e-d469-439b-858c-bb315f8f2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32cd0-e888-47d6-8f58-db0210f2500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e4a3f4b-8e42-46a0-bd84-67cb7e3c2e47}" ma:internalName="TaxCatchAll" ma:showField="CatchAllData" ma:web="d7532cd0-e888-47d6-8f58-db0210f250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c3a147-0d64-46aa-a281-dc97358e8373">
      <Terms xmlns="http://schemas.microsoft.com/office/infopath/2007/PartnerControls"/>
    </lcf76f155ced4ddcb4097134ff3c332f>
    <TaxCatchAll xmlns="d7532cd0-e888-47d6-8f58-db0210f25002" xsi:nil="true"/>
  </documentManagement>
</p:properties>
</file>

<file path=customXml/itemProps1.xml><?xml version="1.0" encoding="utf-8"?>
<ds:datastoreItem xmlns:ds="http://schemas.openxmlformats.org/officeDocument/2006/customXml" ds:itemID="{537AEB7A-4898-4E48-904C-A8481FFB22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c3a147-0d64-46aa-a281-dc97358e8373"/>
    <ds:schemaRef ds:uri="d7532cd0-e888-47d6-8f58-db0210f250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CD8180-999F-48E5-97BE-0709E74923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33FB70-1013-425B-A735-A60567E521AB}">
  <ds:schemaRefs>
    <ds:schemaRef ds:uri="d7532cd0-e888-47d6-8f58-db0210f25002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10c3a147-0d64-46aa-a281-dc97358e8373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B40D0E68</Template>
  <TotalTime>253</TotalTime>
  <Words>583</Words>
  <Application>Microsoft Office PowerPoint</Application>
  <PresentationFormat>Bredbild</PresentationFormat>
  <Paragraphs>75</Paragraphs>
  <Slides>16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</vt:lpstr>
      <vt:lpstr>Symbol</vt:lpstr>
      <vt:lpstr>Tw Cen MT</vt:lpstr>
      <vt:lpstr>Mora kommun</vt:lpstr>
      <vt:lpstr>Beredskap, skyddsrum</vt:lpstr>
      <vt:lpstr>Vad är ett skyddsrum?</vt:lpstr>
      <vt:lpstr>Vem ansvarar för skyddsrum?</vt:lpstr>
      <vt:lpstr>PowerPoint-presentation</vt:lpstr>
      <vt:lpstr>PowerPoint-presentation</vt:lpstr>
      <vt:lpstr>MCF – VMA-kartan</vt:lpstr>
      <vt:lpstr>Lär dig varnings- signalerna</vt:lpstr>
      <vt:lpstr>Olika skydd vid luftangrepp</vt:lpstr>
      <vt:lpstr>Vid kris eller krig kan du behöva utrymma </vt:lpstr>
      <vt:lpstr>Tillgänglighetsanpassade skyddsrum </vt:lpstr>
      <vt:lpstr>Minst en veckas hemberedskap</vt:lpstr>
      <vt:lpstr>Steg för steg</vt:lpstr>
      <vt:lpstr>Vänta inte tills krisen kommer</vt:lpstr>
      <vt:lpstr>Råd till dig som har behov av extra stöd</vt:lpstr>
      <vt:lpstr>Frivilliga resursgruppen (FRG)</vt:lpstr>
      <vt:lpstr>Tack för mig</vt:lpstr>
    </vt:vector>
  </TitlesOfParts>
  <Manager/>
  <Company>MOA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 Lindström</dc:creator>
  <cp:lastModifiedBy>Katarina Edqvist</cp:lastModifiedBy>
  <cp:revision>3</cp:revision>
  <dcterms:created xsi:type="dcterms:W3CDTF">2026-04-16T06:39:32Z</dcterms:created>
  <dcterms:modified xsi:type="dcterms:W3CDTF">2026-06-11T09:34:36Z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0x01010030347765882F1B418E9B6B8EEA691F6A</vt:lpwstr>
  </property>
  <property fmtid="{D5CDD505-2E9C-101B-9397-08002B2CF9AE}" pid="3" name="MediaServiceImageTags">
    <vt:lpwstr/>
  </property>
</Properties>
</file>